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F_0.xml" ContentType="application/vnd.ms-powerpoint.comments+xml"/>
  <Override PartName="/ppt/notesSlides/notesSlide3.xml" ContentType="application/vnd.openxmlformats-officedocument.presentationml.notesSlide+xml"/>
  <Override PartName="/ppt/comments/modernComment_101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5B4_805D2B85.xml" ContentType="application/vnd.ms-powerpoint.comments+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comments/modernComment_105_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5B5_C62B9748.xml" ContentType="application/vnd.ms-powerpoint.comments+xml"/>
  <Override PartName="/ppt/notesSlides/notesSlide10.xml" ContentType="application/vnd.openxmlformats-officedocument.presentationml.notesSlide+xml"/>
  <Override PartName="/ppt/comments/modernComment_10D_0.xml" ContentType="application/vnd.ms-powerpoint.comments+xml"/>
  <Override PartName="/ppt/notesSlides/notesSlide11.xml" ContentType="application/vnd.openxmlformats-officedocument.presentationml.notesSlide+xml"/>
  <Override PartName="/ppt/comments/modernComment_10E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71" r:id="rId3"/>
    <p:sldId id="257" r:id="rId4"/>
    <p:sldId id="258" r:id="rId5"/>
    <p:sldId id="1460" r:id="rId6"/>
    <p:sldId id="1462" r:id="rId7"/>
    <p:sldId id="261" r:id="rId8"/>
    <p:sldId id="262" r:id="rId9"/>
    <p:sldId id="1461" r:id="rId10"/>
    <p:sldId id="269" r:id="rId11"/>
    <p:sldId id="270" r:id="rId12"/>
  </p:sldIdLst>
  <p:sldSz cx="9144000" cy="5143500" type="screen16x9"/>
  <p:notesSz cx="6858000" cy="9313863"/>
  <p:embeddedFontLst>
    <p:embeddedFont>
      <p:font typeface="Merriweather" pitchFamily="2" charset="77"/>
      <p:regular r:id="rId14"/>
      <p:bold r:id="rId15"/>
      <p:italic r:id="rId16"/>
      <p:boldItalic r:id="rId17"/>
    </p:embeddedFont>
    <p:embeddedFont>
      <p:font typeface="Montserrat" pitchFamily="2" charset="77"/>
      <p:regular r:id="rId18"/>
      <p:bold r:id="rId19"/>
      <p:italic r:id="rId20"/>
      <p:boldItalic r:id="rId21"/>
    </p:embeddedFont>
    <p:embeddedFont>
      <p:font typeface="Montserrat ExtraBold" panose="020F0502020204030204" pitchFamily="34" charset="0"/>
      <p:bold r:id="rId22"/>
      <p:italic r:id="rId23"/>
      <p:boldItalic r:id="rId24"/>
    </p:embeddedFont>
    <p:embeddedFont>
      <p:font typeface="Montserrat Medium" panose="020F0502020204030204" pitchFamily="34" charset="0"/>
      <p:regular r:id="rId25"/>
      <p:bold r:id="rId26"/>
      <p:italic r:id="rId27"/>
      <p:boldItalic r:id="rId28"/>
    </p:embeddedFont>
    <p:embeddedFont>
      <p:font typeface="Montserrat SemiBold" panose="020F0502020204030204" pitchFamily="34" charset="0"/>
      <p:regular r:id="rId29"/>
      <p:bold r:id="rId30"/>
      <p:italic r:id="rId31"/>
      <p:boldItalic r:id="rId32"/>
    </p:embeddedFont>
    <p:embeddedFont>
      <p:font typeface="Nunito"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C367B5-8C6F-038C-F64C-C2486BB49078}" name="Jeffrey Krasner" initials="JK" userId="451a638684573a8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vis Small" initials="TS" lastIdx="1" clrIdx="0">
    <p:extLst>
      <p:ext uri="{19B8F6BF-5375-455C-9EA6-DF929625EA0E}">
        <p15:presenceInfo xmlns:p15="http://schemas.microsoft.com/office/powerpoint/2012/main" userId="abe7dcc912e7ab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6406E-C3B8-406B-A57D-DB00889577C2}" v="411" dt="2023-06-22T02:10:41.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141" autoAdjust="0"/>
    <p:restoredTop sz="96357" autoAdjust="0"/>
  </p:normalViewPr>
  <p:slideViewPr>
    <p:cSldViewPr snapToGrid="0">
      <p:cViewPr varScale="1">
        <p:scale>
          <a:sx n="120" d="100"/>
          <a:sy n="120" d="100"/>
        </p:scale>
        <p:origin x="176" y="8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3988944E-2220-794F-A9A7-0CDBEE2FF572}" authorId="{D4C367B5-8C6F-038C-F64C-C2486BB49078}" created="2023-07-20T21:02:24.266">
    <pc:sldMkLst xmlns:pc="http://schemas.microsoft.com/office/powerpoint/2013/main/command">
      <pc:docMk/>
      <pc:sldMk cId="0" sldId="257"/>
    </pc:sldMkLst>
    <p188:replyLst>
      <p188:reply id="{0786B827-C849-8A47-A19E-FE60EF45D268}" authorId="{D4C367B5-8C6F-038C-F64C-C2486BB49078}" created="2023-07-20T21:02:42.368">
        <p188:txBody>
          <a:bodyPr/>
          <a:lstStyle/>
          <a:p>
            <a:r>
              <a:rPr lang="en-US"/>
              <a:t>Maybe use this to get ride of stuff on slide 2’
</a:t>
            </a:r>
          </a:p>
        </p188:txBody>
      </p188:reply>
    </p188:replyLst>
    <p188:txBody>
      <a:bodyPr/>
      <a:lstStyle/>
      <a:p>
        <a:r>
          <a:rPr lang="en-US"/>
          <a:t>Check content for redundancy</a:t>
        </a:r>
      </a:p>
    </p188:txBody>
  </p188:cm>
  <p188:cm id="{47FAD1D8-E148-E344-8BA1-CD138CF1F289}" authorId="{D4C367B5-8C6F-038C-F64C-C2486BB49078}" created="2023-07-20T21:04:38.009">
    <pc:sldMkLst xmlns:pc="http://schemas.microsoft.com/office/powerpoint/2013/main/command">
      <pc:docMk/>
      <pc:sldMk cId="0" sldId="257"/>
    </pc:sldMkLst>
    <p188:txBody>
      <a:bodyPr/>
      <a:lstStyle/>
      <a:p>
        <a:r>
          <a:rPr lang="en-US"/>
          <a:t>“What we offer”?</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92F3E924-FC81-1546-A1FD-28AF6799C356}" authorId="{D4C367B5-8C6F-038C-F64C-C2486BB49078}" created="2023-07-20T21:12:44.312">
    <ac:deMkLst xmlns:ac="http://schemas.microsoft.com/office/drawing/2013/main/command">
      <pc:docMk xmlns:pc="http://schemas.microsoft.com/office/powerpoint/2013/main/command"/>
      <pc:sldMk xmlns:pc="http://schemas.microsoft.com/office/powerpoint/2013/main/command" cId="0" sldId="261"/>
      <ac:spMk id="53" creationId="{0F36430E-A5BD-47C9-A827-89229D1C98C3}"/>
    </ac:deMkLst>
    <p188:replyLst>
      <p188:reply id="{7402B6AD-9A87-3345-844B-47454233BE79}" authorId="{D4C367B5-8C6F-038C-F64C-C2486BB49078}" created="2023-07-20T21:14:39.001">
        <p188:txBody>
          <a:bodyPr/>
          <a:lstStyle/>
          <a:p>
            <a:r>
              <a:rPr lang="en-US"/>
              <a:t>These are the foundation pillars or process pillars for an integrated campaign
care tasks</a:t>
            </a:r>
          </a:p>
        </p188:txBody>
      </p188:reply>
    </p188:replyLst>
    <p188:txBody>
      <a:bodyPr/>
      <a:lstStyle/>
      <a:p>
        <a:r>
          <a:rPr lang="en-US"/>
          <a:t>work more on copy</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C4A1B037-ADD7-404D-AD1E-F94B2FE9C699}" authorId="{D4C367B5-8C6F-038C-F64C-C2486BB49078}" created="2023-07-20T21:20:22.010">
    <pc:sldMkLst xmlns:pc="http://schemas.microsoft.com/office/powerpoint/2013/main/command">
      <pc:docMk/>
      <pc:sldMk cId="0" sldId="269"/>
    </pc:sldMkLst>
    <p188:replyLst>
      <p188:reply id="{736AB8B9-E686-1448-8892-C93C2634AEA3}" authorId="{D4C367B5-8C6F-038C-F64C-C2486BB49078}" created="2023-07-20T21:21:25.135">
        <p188:txBody>
          <a:bodyPr/>
          <a:lstStyle/>
          <a:p>
            <a:r>
              <a:rPr lang="en-US"/>
              <a:t>We have x years of expertise…team ready too serve you…responsive…delivers results…</a:t>
            </a:r>
          </a:p>
        </p188:txBody>
      </p188:reply>
      <p188:reply id="{6946D9C0-21BA-6C41-ABF7-A9A21686DBAE}" authorId="{D4C367B5-8C6F-038C-F64C-C2486BB49078}" created="2023-07-20T21:22:00.992">
        <p188:txBody>
          <a:bodyPr/>
          <a:lstStyle/>
          <a:p>
            <a:r>
              <a:rPr lang="en-US"/>
              <a:t>image: someone crossing the finish line…?</a:t>
            </a:r>
          </a:p>
        </p188:txBody>
      </p188:reply>
      <p188:reply id="{111D783F-3F75-A64E-97B5-1C9AF99BD5C1}" authorId="{D4C367B5-8C6F-038C-F64C-C2486BB49078}" created="2023-07-20T21:22:45.251">
        <p188:txBody>
          <a:bodyPr/>
          <a:lstStyle/>
          <a:p>
            <a:r>
              <a:rPr lang="en-US"/>
              <a:t>Cutting through the clutter</a:t>
            </a:r>
          </a:p>
        </p188:txBody>
      </p188:reply>
    </p188:replyLst>
    <p188:txBody>
      <a:bodyPr/>
      <a:lstStyle/>
      <a:p>
        <a:r>
          <a:rPr lang="en-US"/>
          <a:t>Is this the message we want to close with?</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4FA27A73-9585-CD42-B66B-4113151A2B45}" authorId="{D4C367B5-8C6F-038C-F64C-C2486BB49078}" created="2023-07-20T21:23:01.459">
    <pc:sldMkLst xmlns:pc="http://schemas.microsoft.com/office/powerpoint/2013/main/command">
      <pc:docMk/>
      <pc:sldMk cId="0" sldId="270"/>
    </pc:sldMkLst>
    <p188:txBody>
      <a:bodyPr/>
      <a:lstStyle/>
      <a:p>
        <a:r>
          <a:rPr lang="en-US"/>
          <a:t>We cut through the clutter</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7C13EFF6-D31E-7042-9D7F-E4CBF2628578}" authorId="{D4C367B5-8C6F-038C-F64C-C2486BB49078}" created="2023-07-20T21:01:15.620">
    <pc:sldMkLst xmlns:pc="http://schemas.microsoft.com/office/powerpoint/2013/main/command">
      <pc:docMk/>
      <pc:sldMk cId="0" sldId="271"/>
    </pc:sldMkLst>
    <p188:txBody>
      <a:bodyPr/>
      <a:lstStyle/>
      <a:p>
        <a:r>
          <a:rPr lang="en-US"/>
          <a:t>Get this down to 2 grafs</a:t>
        </a:r>
      </a:p>
    </p188:txBody>
  </p188:cm>
</p188:cmLst>
</file>

<file path=ppt/comments/modernComment_5B4_805D2B85.xml><?xml version="1.0" encoding="utf-8"?>
<p188:cmLst xmlns:a="http://schemas.openxmlformats.org/drawingml/2006/main" xmlns:r="http://schemas.openxmlformats.org/officeDocument/2006/relationships" xmlns:p188="http://schemas.microsoft.com/office/powerpoint/2018/8/main">
  <p188:cm id="{9E0A1585-0278-E64D-A6E1-0ABE11AE80C9}" authorId="{D4C367B5-8C6F-038C-F64C-C2486BB49078}" created="2023-07-20T21:06:16.031">
    <pc:sldMkLst xmlns:pc="http://schemas.microsoft.com/office/powerpoint/2013/main/command">
      <pc:docMk/>
      <pc:sldMk cId="2153589637" sldId="1460"/>
    </pc:sldMkLst>
    <p188:replyLst>
      <p188:reply id="{0AA8385E-2265-614B-BABF-E85758FDE9E7}" authorId="{D4C367B5-8C6F-038C-F64C-C2486BB49078}" created="2023-07-20T21:08:31.495">
        <p188:txBody>
          <a:bodyPr/>
          <a:lstStyle/>
          <a:p>
            <a:r>
              <a:rPr lang="en-US"/>
              <a:t>Check for redundancies</a:t>
            </a:r>
          </a:p>
        </p188:txBody>
      </p188:reply>
    </p188:replyLst>
    <p188:txBody>
      <a:bodyPr/>
      <a:lstStyle/>
      <a:p>
        <a:r>
          <a:rPr lang="en-US"/>
          <a:t>Go through this and cut it down a bit…</a:t>
        </a:r>
      </a:p>
    </p188:txBody>
  </p188:cm>
</p188:cmLst>
</file>

<file path=ppt/comments/modernComment_5B5_C62B9748.xml><?xml version="1.0" encoding="utf-8"?>
<p188:cmLst xmlns:a="http://schemas.openxmlformats.org/drawingml/2006/main" xmlns:r="http://schemas.openxmlformats.org/officeDocument/2006/relationships" xmlns:p188="http://schemas.microsoft.com/office/powerpoint/2018/8/main">
  <p188:cm id="{AB3BB8AB-456A-844C-9ED9-EDB36140E447}" authorId="{D4C367B5-8C6F-038C-F64C-C2486BB49078}" created="2023-07-20T21:17:01.101">
    <pc:sldMkLst xmlns:pc="http://schemas.microsoft.com/office/powerpoint/2013/main/command">
      <pc:docMk/>
      <pc:sldMk cId="3324745544" sldId="1461"/>
    </pc:sldMkLst>
    <p188:txBody>
      <a:bodyPr/>
      <a:lstStyle/>
      <a:p>
        <a:r>
          <a:rPr lang="en-US"/>
          <a:t>Need to separate media into different categories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a:lnSpc>
                <a:spcPct val="115000"/>
              </a:lnSpc>
              <a:buNone/>
            </a:pPr>
            <a:r>
              <a:rPr lang="en-US" sz="2000" dirty="0">
                <a:latin typeface="Arial" panose="020B0604020202020204" pitchFamily="34" charset="0"/>
                <a:ea typeface="Arial" panose="020B0604020202020204" pitchFamily="34" charset="0"/>
              </a:rPr>
              <a:t>Achieving and measuring results is not only something we do faithfully but is one of our guiding principles. We are driven in all our work for clients by a commitment to providing value. We engage, measure our collective success and report out in the following categories:</a:t>
            </a:r>
          </a:p>
          <a:p>
            <a:pPr marL="0" indent="0">
              <a:lnSpc>
                <a:spcPct val="115000"/>
              </a:lnSpc>
              <a:buNone/>
            </a:pPr>
            <a:endParaRPr lang="en-US" sz="2000" b="1" dirty="0">
              <a:latin typeface="Arial" panose="020B0604020202020204" pitchFamily="34" charset="0"/>
              <a:ea typeface="Arial" panose="020B0604020202020204" pitchFamily="34" charset="0"/>
            </a:endParaRPr>
          </a:p>
          <a:p>
            <a:pPr marL="288745" indent="-288745">
              <a:lnSpc>
                <a:spcPct val="115000"/>
              </a:lnSpc>
            </a:pPr>
            <a:r>
              <a:rPr lang="en-US" sz="2000" b="1" dirty="0">
                <a:latin typeface="Arial" panose="020B0604020202020204" pitchFamily="34" charset="0"/>
                <a:ea typeface="Arial" panose="020B0604020202020204" pitchFamily="34" charset="0"/>
              </a:rPr>
              <a:t>Regular Engagement &amp; Reporting</a:t>
            </a:r>
            <a:r>
              <a:rPr lang="en-US" sz="2000" dirty="0">
                <a:latin typeface="Arial" panose="020B0604020202020204" pitchFamily="34" charset="0"/>
                <a:ea typeface="Arial" panose="020B0604020202020204" pitchFamily="34" charset="0"/>
              </a:rPr>
              <a:t> – We will track our work for the various activities mentioned above against our proposed work plan. Our communications plan will include monthly trackers to assess progress as well as a regular calls or meetings with your team.</a:t>
            </a:r>
          </a:p>
          <a:p>
            <a:pPr marL="288745" indent="-288745">
              <a:lnSpc>
                <a:spcPct val="115000"/>
              </a:lnSpc>
            </a:pPr>
            <a:endParaRPr lang="en-US" sz="2000" dirty="0">
              <a:latin typeface="Arial" panose="020B0604020202020204" pitchFamily="34" charset="0"/>
              <a:ea typeface="Arial" panose="020B0604020202020204" pitchFamily="34" charset="0"/>
            </a:endParaRPr>
          </a:p>
          <a:p>
            <a:pPr marL="288745" indent="-288745">
              <a:lnSpc>
                <a:spcPct val="115000"/>
              </a:lnSpc>
            </a:pPr>
            <a:r>
              <a:rPr lang="en-US" sz="2000" b="1" dirty="0">
                <a:latin typeface="Arial" panose="020B0604020202020204" pitchFamily="34" charset="0"/>
                <a:ea typeface="Arial" panose="020B0604020202020204" pitchFamily="34" charset="0"/>
              </a:rPr>
              <a:t>Measuring Progress Against Business &amp; Campaign Goals</a:t>
            </a:r>
            <a:r>
              <a:rPr lang="en-US" sz="2000" dirty="0">
                <a:latin typeface="Arial" panose="020B0604020202020204" pitchFamily="34" charset="0"/>
                <a:ea typeface="Arial" panose="020B0604020202020204" pitchFamily="34" charset="0"/>
              </a:rPr>
              <a:t> – Your reputation is only as good as your name. Behind our name are results – and achieving and measuring results is something we do faithfully. We are driven in all our work for clients by a commitment to providing value. We measure success by both qualitative and quantitative metrics that we establish from the outset with clients that closely align with their organizational goals. </a:t>
            </a:r>
          </a:p>
          <a:p>
            <a:pPr marL="288745" indent="-288745">
              <a:lnSpc>
                <a:spcPct val="115000"/>
              </a:lnSpc>
            </a:pPr>
            <a:endParaRPr lang="en-US" sz="2000" b="1" dirty="0">
              <a:latin typeface="Arial" panose="020B0604020202020204" pitchFamily="34" charset="0"/>
              <a:ea typeface="Arial" panose="020B0604020202020204" pitchFamily="34" charset="0"/>
            </a:endParaRPr>
          </a:p>
          <a:p>
            <a:pPr marL="288745" indent="-288745">
              <a:lnSpc>
                <a:spcPct val="115000"/>
              </a:lnSpc>
            </a:pPr>
            <a:r>
              <a:rPr lang="en-US" sz="2000" b="1" dirty="0">
                <a:latin typeface="Arial" panose="020B0604020202020204" pitchFamily="34" charset="0"/>
                <a:ea typeface="Arial" panose="020B0604020202020204" pitchFamily="34" charset="0"/>
              </a:rPr>
              <a:t>Campaign Reports &amp; Dashboards</a:t>
            </a:r>
            <a:r>
              <a:rPr lang="en-US" sz="2000" dirty="0">
                <a:latin typeface="Arial" panose="020B0604020202020204" pitchFamily="34" charset="0"/>
                <a:ea typeface="Arial" panose="020B0604020202020204" pitchFamily="34" charset="0"/>
              </a:rPr>
              <a:t> – Toward that end, we have developed a number of reports and dashboards to monitor campaign performance. One format that we implement with many clients is tracking quantitative measurements as total media impressions and qualitative measures that could include the location of the placement and a comparison to coverage of like organizations. These metrics are established during the kick-off meeting at the start of the engagement and are tailored to fit the needs of our clients and campaigns. </a:t>
            </a:r>
          </a:p>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8: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9: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4561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38991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0853a0b54_0_12: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60853a0b54_0_12: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a:buNone/>
            </a:pPr>
            <a:r>
              <a:rPr lang="en-US" sz="2000" b="1" dirty="0"/>
              <a:t>Phase 1 Focus &amp; Priorities</a:t>
            </a:r>
          </a:p>
          <a:p>
            <a:pPr marL="0" indent="0">
              <a:buNone/>
            </a:pPr>
            <a:endParaRPr lang="en-US" sz="2000" b="1" dirty="0"/>
          </a:p>
          <a:p>
            <a:pPr marL="288745" indent="-288745" defTabSz="923984"/>
            <a:r>
              <a:rPr lang="en-US" sz="2000" dirty="0">
                <a:latin typeface="Arial" panose="020B0604020202020204" pitchFamily="34" charset="0"/>
                <a:ea typeface="Arial" panose="020B0604020202020204" pitchFamily="34" charset="0"/>
              </a:rPr>
              <a:t>Given our experience, collective track record and the team that we have assembled, we won’t need a significant ramp-up time to learn about Conformis or the market for orthopedic knee and hip replacement. </a:t>
            </a:r>
          </a:p>
          <a:p>
            <a:pPr marL="288745" indent="-288745" defTabSz="923984"/>
            <a:endParaRPr lang="en-US" sz="2000" dirty="0">
              <a:latin typeface="Arial" panose="020B0604020202020204" pitchFamily="34" charset="0"/>
              <a:ea typeface="Arial" panose="020B0604020202020204" pitchFamily="34" charset="0"/>
            </a:endParaRPr>
          </a:p>
          <a:p>
            <a:pPr marL="288745" indent="-288745" defTabSz="923984"/>
            <a:r>
              <a:rPr lang="en-US" sz="2000" dirty="0">
                <a:latin typeface="Arial" panose="020B0604020202020204" pitchFamily="34" charset="0"/>
                <a:ea typeface="Arial" panose="020B0604020202020204" pitchFamily="34" charset="0"/>
              </a:rPr>
              <a:t>As we noted in our proposal, we will use the first phase to work with you to structure a fully integrated campaign that aligns with your business goals &amp; priorities. </a:t>
            </a:r>
          </a:p>
          <a:p>
            <a:pPr marL="288745" indent="-288745" defTabSz="923984"/>
            <a:endParaRPr lang="en-US" sz="2000" dirty="0">
              <a:latin typeface="Arial" panose="020B0604020202020204" pitchFamily="34" charset="0"/>
              <a:ea typeface="Arial" panose="020B0604020202020204" pitchFamily="34" charset="0"/>
            </a:endParaRPr>
          </a:p>
          <a:p>
            <a:pPr marL="288745" indent="-288745" defTabSz="923984"/>
            <a:r>
              <a:rPr lang="en-US" sz="2000" dirty="0">
                <a:latin typeface="Arial" panose="020B0604020202020204" pitchFamily="34" charset="0"/>
                <a:ea typeface="Arial" panose="020B0604020202020204" pitchFamily="34" charset="0"/>
              </a:rPr>
              <a:t>During and following our kick-off meeting, we’ll dive right into the following:</a:t>
            </a:r>
          </a:p>
          <a:p>
            <a:pPr marL="750737" lvl="1" indent="-288745" defTabSz="923984"/>
            <a:r>
              <a:rPr lang="en-US" sz="2000" b="1" dirty="0">
                <a:latin typeface="Arial" panose="020B0604020202020204" pitchFamily="34" charset="0"/>
                <a:ea typeface="Arial" panose="020B0604020202020204" pitchFamily="34" charset="0"/>
              </a:rPr>
              <a:t>Business Model: </a:t>
            </a:r>
            <a:r>
              <a:rPr lang="en-US" sz="2000" dirty="0">
                <a:latin typeface="Arial" panose="020B0604020202020204" pitchFamily="34" charset="0"/>
                <a:ea typeface="Arial" panose="020B0604020202020204" pitchFamily="34" charset="0"/>
              </a:rPr>
              <a:t>Again, we’ll take the time to fully understand your business model, objectives and milestones. We’ll build our integrated work plan to support this.</a:t>
            </a:r>
          </a:p>
          <a:p>
            <a:pPr marL="750737" lvl="1" indent="-288745" defTabSz="923984"/>
            <a:r>
              <a:rPr lang="en-US" sz="2000" b="1" dirty="0">
                <a:latin typeface="Arial" panose="020B0604020202020204" pitchFamily="34" charset="0"/>
                <a:ea typeface="Arial" panose="020B0604020202020204" pitchFamily="34" charset="0"/>
              </a:rPr>
              <a:t>TJR &amp; Surgical Landscape</a:t>
            </a:r>
            <a:r>
              <a:rPr lang="en-US" sz="2000" dirty="0">
                <a:latin typeface="Arial" panose="020B0604020202020204" pitchFamily="34" charset="0"/>
                <a:ea typeface="Arial" panose="020B0604020202020204" pitchFamily="34" charset="0"/>
              </a:rPr>
              <a:t>: We’ll get a better understanding of the trends in TJR and surgery. Looking at your recent ‘</a:t>
            </a:r>
            <a:r>
              <a:rPr lang="en-US" sz="2000" b="1" dirty="0">
                <a:latin typeface="Arial" panose="020B0604020202020204" pitchFamily="34" charset="0"/>
                <a:ea typeface="Arial" panose="020B0604020202020204" pitchFamily="34" charset="0"/>
              </a:rPr>
              <a:t>Post-Pandemic Recovery</a:t>
            </a:r>
            <a:r>
              <a:rPr lang="en-US" sz="2000" dirty="0">
                <a:latin typeface="Arial" panose="020B0604020202020204" pitchFamily="34" charset="0"/>
                <a:ea typeface="Arial" panose="020B0604020202020204" pitchFamily="34" charset="0"/>
              </a:rPr>
              <a:t>’ materials, it is also important that we understand the disruption that the pandemic has caused across healthcare, your business, but the opportunity for Conformis to tap into the ASC market and play a critical role in achieving </a:t>
            </a:r>
            <a:r>
              <a:rPr lang="en-US" sz="2000" b="1" i="1" dirty="0">
                <a:latin typeface="Arial" panose="020B0604020202020204" pitchFamily="34" charset="0"/>
                <a:ea typeface="Arial" panose="020B0604020202020204" pitchFamily="34" charset="0"/>
              </a:rPr>
              <a:t>pre-pandemic normalcy</a:t>
            </a:r>
            <a:r>
              <a:rPr lang="en-US" sz="2000" dirty="0">
                <a:latin typeface="Arial" panose="020B0604020202020204" pitchFamily="34" charset="0"/>
                <a:ea typeface="Arial" panose="020B0604020202020204" pitchFamily="34" charset="0"/>
              </a:rPr>
              <a:t>.</a:t>
            </a:r>
          </a:p>
          <a:p>
            <a:pPr marL="750737" lvl="1" indent="-288745" defTabSz="923984"/>
            <a:r>
              <a:rPr lang="en-US" sz="2000" b="1" dirty="0">
                <a:latin typeface="Arial" panose="020B0604020202020204" pitchFamily="34" charset="0"/>
                <a:ea typeface="Arial" panose="020B0604020202020204" pitchFamily="34" charset="0"/>
              </a:rPr>
              <a:t>Audience Analysis: </a:t>
            </a:r>
            <a:r>
              <a:rPr lang="en-US" sz="2000" dirty="0">
                <a:latin typeface="Arial" panose="020B0604020202020204" pitchFamily="34" charset="0"/>
                <a:ea typeface="Arial" panose="020B0604020202020204" pitchFamily="34" charset="0"/>
              </a:rPr>
              <a:t>We will conduct a full audience analysis and mapping (this will be key, and we will work with the Conformis marketing and communications team to hone key messaging that will resonate with the media and other target audiences)</a:t>
            </a:r>
          </a:p>
          <a:p>
            <a:pPr marL="750737" lvl="1" indent="-288745" defTabSz="923984"/>
            <a:r>
              <a:rPr lang="en-US" sz="2000" b="1" dirty="0">
                <a:latin typeface="Arial" panose="020B0604020202020204" pitchFamily="34" charset="0"/>
                <a:ea typeface="Arial" panose="020B0604020202020204" pitchFamily="34" charset="0"/>
              </a:rPr>
              <a:t>Existing Research: </a:t>
            </a:r>
            <a:r>
              <a:rPr lang="en-US" sz="2000" dirty="0">
                <a:latin typeface="Arial" panose="020B0604020202020204" pitchFamily="34" charset="0"/>
                <a:ea typeface="Arial" panose="020B0604020202020204" pitchFamily="34" charset="0"/>
              </a:rPr>
              <a:t>Rowan has already shared a wealth of information with us between case studies, patient &amp; surgeon videos and your array of clinical studies. This will also help us hit the ground running.</a:t>
            </a:r>
          </a:p>
          <a:p>
            <a:pPr marL="750737" lvl="1" indent="-288745" defTabSz="923984"/>
            <a:r>
              <a:rPr lang="en-US" sz="2000" b="1" dirty="0">
                <a:latin typeface="Arial" panose="020B0604020202020204" pitchFamily="34" charset="0"/>
                <a:ea typeface="Arial" panose="020B0604020202020204" pitchFamily="34" charset="0"/>
              </a:rPr>
              <a:t>Media Landscape: </a:t>
            </a:r>
            <a:r>
              <a:rPr lang="en-US" sz="2000" dirty="0">
                <a:latin typeface="Arial" panose="020B0604020202020204" pitchFamily="34" charset="0"/>
                <a:ea typeface="Arial" panose="020B0604020202020204" pitchFamily="34" charset="0"/>
              </a:rPr>
              <a:t>Finally, we have an extensive media list and strong media relationships that we’ll discuss shortly, but the key is to align with reporters where we have relationships and help get Conformis, your products and your approach on their radar. </a:t>
            </a:r>
          </a:p>
          <a:p>
            <a:pPr marL="288745" indent="-288745" defTabSz="923984"/>
            <a:endParaRPr lang="en-US" sz="2000" dirty="0">
              <a:latin typeface="Arial" panose="020B0604020202020204" pitchFamily="34" charset="0"/>
              <a:ea typeface="Arial" panose="020B0604020202020204" pitchFamily="34" charset="0"/>
            </a:endParaRPr>
          </a:p>
          <a:p>
            <a:pPr marL="288745" indent="-288745" defTabSz="923984"/>
            <a:r>
              <a:rPr lang="en-US" sz="2000" dirty="0">
                <a:latin typeface="Arial" panose="020B0604020202020204" pitchFamily="34" charset="0"/>
                <a:ea typeface="Arial" panose="020B0604020202020204" pitchFamily="34" charset="0"/>
              </a:rPr>
              <a:t>We are excited to be considered as your potential partner during this critical time, and we are looking forward to rolling up our sleeves and getting to work.</a:t>
            </a:r>
          </a:p>
          <a:p>
            <a:pPr marL="0" indent="0">
              <a:buNone/>
            </a:pPr>
            <a:endParaRPr sz="2000"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259b6cfcf_0_46: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6259b6cfcf_0_46: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0" indent="0" defTabSz="923984">
              <a:buNone/>
            </a:pPr>
            <a:r>
              <a:rPr lang="en-US" sz="2000" dirty="0"/>
              <a:t>Phase 1 Focus &amp; Priorities:</a:t>
            </a:r>
          </a:p>
          <a:p>
            <a:pPr marL="0" indent="0" defTabSz="923984">
              <a:buNone/>
            </a:pPr>
            <a:endParaRPr lang="en-US" sz="2000" dirty="0"/>
          </a:p>
          <a:p>
            <a:pPr marL="346495" indent="-346495" defTabSz="923984"/>
            <a:r>
              <a:rPr lang="en-US" sz="2000" dirty="0"/>
              <a:t>As part of our early work together and kick-off session, it will set the stage for our ongoing media relations program.</a:t>
            </a:r>
          </a:p>
          <a:p>
            <a:pPr marL="0" indent="0" defTabSz="923984">
              <a:buNone/>
            </a:pPr>
            <a:endParaRPr lang="en-US" sz="2000" dirty="0"/>
          </a:p>
          <a:p>
            <a:pPr marL="346495" indent="-346495" defTabSz="923984"/>
            <a:r>
              <a:rPr lang="en-US" sz="2000" dirty="0"/>
              <a:t>To provide a regular cadence of new content, breaking news and organizational milestones, we’ll work with you to actively manage a news pipeline throughout the second phase and our ongoing work together. This will include an overview of anticipated press releases, stories and thought pieces as part of our work plan and activities calendar developed during the first phase of our engagement.</a:t>
            </a:r>
          </a:p>
          <a:p>
            <a:pPr marL="346495" indent="-346495" defTabSz="923984"/>
            <a:endParaRPr lang="en-US" sz="2000" dirty="0"/>
          </a:p>
          <a:p>
            <a:pPr marL="346495" indent="-346495" defTabSz="923984"/>
            <a:r>
              <a:rPr lang="en-US" sz="2000" dirty="0"/>
              <a:t>Media Relations – In addition to actively managing the Conformis news pipeline, we will build a robust media relations program. Our steady outreach to the media will build awareness and gain more positive attention for your business and the advantages of your knee and hip products among surgeons and patients. This will include both our proactive and rapid response programs as outlined.</a:t>
            </a:r>
          </a:p>
          <a:p>
            <a:pPr marL="346495" indent="-346495" defTabSz="923984"/>
            <a:endParaRPr lang="en-US" sz="2000" dirty="0"/>
          </a:p>
          <a:p>
            <a:pPr marL="346495" indent="-346495" defTabSz="923984"/>
            <a:r>
              <a:rPr lang="en-US" sz="2000" dirty="0"/>
              <a:t>Integrated Workplan – We’ll deliver this in the first phase and will maintain it as a working document to ensure that we are managing all our mapped PR opportunities together while being nimble enough </a:t>
            </a:r>
          </a:p>
          <a:p>
            <a:pPr marL="0" indent="0" defTabSz="923984">
              <a:buNone/>
            </a:pPr>
            <a:endParaRPr lang="en-US" sz="2000" dirty="0"/>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323850" y="698500"/>
            <a:ext cx="6210300" cy="34940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24085"/>
            <a:ext cx="5486400" cy="4191238"/>
          </a:xfrm>
          <a:prstGeom prst="rect">
            <a:avLst/>
          </a:prstGeom>
          <a:noFill/>
          <a:ln>
            <a:noFill/>
          </a:ln>
        </p:spPr>
        <p:txBody>
          <a:bodyPr spcFirstLastPara="1" wrap="square" lIns="92383" tIns="92383" rIns="92383" bIns="92383" anchor="t" anchorCtr="0">
            <a:noAutofit/>
          </a:bodyPr>
          <a:lstStyle/>
          <a:p>
            <a:pPr marL="288745" indent="-288745">
              <a:lnSpc>
                <a:spcPct val="125000"/>
              </a:lnSpc>
            </a:pPr>
            <a:r>
              <a:rPr lang="en-US" sz="2000" dirty="0">
                <a:latin typeface="Arial" panose="020B0604020202020204" pitchFamily="34" charset="0"/>
                <a:ea typeface="Arial" panose="020B0604020202020204" pitchFamily="34" charset="0"/>
              </a:rPr>
              <a:t>SMC has an extensive database of relevant media contacts to support our work with Conformis including national and regional reporters, healthcare and orthopedic industry trade press, and technology and innovation press (notably, healthtech and medtech media). </a:t>
            </a:r>
          </a:p>
          <a:p>
            <a:pPr marL="288745" indent="-288745">
              <a:lnSpc>
                <a:spcPct val="125000"/>
              </a:lnSpc>
            </a:pPr>
            <a:endParaRPr lang="en-US" sz="2000" dirty="0">
              <a:latin typeface="Arial" panose="020B0604020202020204" pitchFamily="34" charset="0"/>
              <a:ea typeface="Arial" panose="020B0604020202020204" pitchFamily="34" charset="0"/>
            </a:endParaRPr>
          </a:p>
          <a:p>
            <a:pPr marL="288745" indent="-288745">
              <a:lnSpc>
                <a:spcPct val="125000"/>
              </a:lnSpc>
            </a:pPr>
            <a:r>
              <a:rPr lang="en-US" sz="2000" dirty="0">
                <a:latin typeface="Arial" panose="020B0604020202020204" pitchFamily="34" charset="0"/>
                <a:ea typeface="Arial" panose="020B0604020202020204" pitchFamily="34" charset="0"/>
              </a:rPr>
              <a:t>We will review your existing media list and use our database to update and add to it. We will work to identify new targets for earned media with a focus on geographic areas with aging populations and strong orthopedic practices, such as California, Florida and Texas. </a:t>
            </a:r>
          </a:p>
          <a:p>
            <a:pPr marL="288745" indent="-288745">
              <a:lnSpc>
                <a:spcPct val="125000"/>
              </a:lnSpc>
            </a:pPr>
            <a:endParaRPr lang="en-US" sz="2000" dirty="0">
              <a:latin typeface="Arial" panose="020B0604020202020204" pitchFamily="34" charset="0"/>
              <a:ea typeface="Arial" panose="020B0604020202020204" pitchFamily="34" charset="0"/>
            </a:endParaRPr>
          </a:p>
          <a:p>
            <a:pPr marL="288745" indent="-288745">
              <a:lnSpc>
                <a:spcPct val="125000"/>
              </a:lnSpc>
            </a:pPr>
            <a:r>
              <a:rPr lang="en-US" sz="2000" dirty="0">
                <a:latin typeface="Arial" panose="020B0604020202020204" pitchFamily="34" charset="0"/>
                <a:ea typeface="Arial" panose="020B0604020202020204" pitchFamily="34" charset="0"/>
              </a:rPr>
              <a:t>We will leverage our strong media relationships to find receptive reporters. Finally, we will dedicate a member of our team to monitor relevant news impacting Conformis and joint replacement technologies and solutions.</a:t>
            </a:r>
          </a:p>
          <a:p>
            <a:pPr marL="288745" indent="-288745">
              <a:lnSpc>
                <a:spcPct val="125000"/>
              </a:lnSpc>
            </a:pPr>
            <a:endParaRPr lang="en-US" sz="2000" dirty="0">
              <a:latin typeface="Arial" panose="020B0604020202020204" pitchFamily="34" charset="0"/>
              <a:ea typeface="Arial" panose="020B0604020202020204" pitchFamily="34" charset="0"/>
            </a:endParaRPr>
          </a:p>
          <a:p>
            <a:pPr marL="288745" indent="-288745">
              <a:lnSpc>
                <a:spcPct val="125000"/>
              </a:lnSpc>
            </a:pPr>
            <a:r>
              <a:rPr lang="en-US" sz="2000" dirty="0">
                <a:latin typeface="Arial" panose="020B0604020202020204" pitchFamily="34" charset="0"/>
                <a:ea typeface="Arial" panose="020B0604020202020204" pitchFamily="34" charset="0"/>
              </a:rPr>
              <a:t>Reporters to highlight:</a:t>
            </a:r>
          </a:p>
          <a:p>
            <a:pPr marL="750737" lvl="1" indent="-288745" defTabSz="923984">
              <a:lnSpc>
                <a:spcPct val="125000"/>
              </a:lnSpc>
            </a:pPr>
            <a:r>
              <a:rPr lang="en-US" sz="2000" dirty="0">
                <a:latin typeface="Arial" panose="020B0604020202020204" pitchFamily="34" charset="0"/>
                <a:ea typeface="Arial" panose="020B0604020202020204" pitchFamily="34" charset="0"/>
              </a:rPr>
              <a:t>STAT: Gideon Gil and Casey Ross, who is STAT’s national technology reporter</a:t>
            </a:r>
          </a:p>
          <a:p>
            <a:pPr marL="750737" lvl="1" indent="-288745" defTabSz="923984">
              <a:lnSpc>
                <a:spcPct val="125000"/>
              </a:lnSpc>
            </a:pPr>
            <a:r>
              <a:rPr lang="en-US" sz="2000" dirty="0">
                <a:latin typeface="Arial" panose="020B0604020202020204" pitchFamily="34" charset="0"/>
                <a:ea typeface="Arial" panose="020B0604020202020204" pitchFamily="34" charset="0"/>
              </a:rPr>
              <a:t>Business Insider’s new senior healthcare reporter, who came over from the BBJ: Allison DeAngelis</a:t>
            </a:r>
          </a:p>
          <a:p>
            <a:pPr marL="750737" lvl="1" indent="-288745" defTabSz="923984">
              <a:lnSpc>
                <a:spcPct val="125000"/>
              </a:lnSpc>
            </a:pPr>
            <a:r>
              <a:rPr lang="en-US" sz="2000" dirty="0">
                <a:latin typeface="Arial" panose="020B0604020202020204" pitchFamily="34" charset="0"/>
                <a:ea typeface="Arial" panose="020B0604020202020204" pitchFamily="34" charset="0"/>
              </a:rPr>
              <a:t>Fierce:  Amirah Al Idrus and Conor Hale</a:t>
            </a:r>
          </a:p>
          <a:p>
            <a:pPr marL="750737" lvl="1" indent="-288745">
              <a:lnSpc>
                <a:spcPct val="125000"/>
              </a:lnSpc>
            </a:pPr>
            <a:r>
              <a:rPr lang="en-US" sz="2000" dirty="0">
                <a:latin typeface="Arial" panose="020B0604020202020204" pitchFamily="34" charset="0"/>
                <a:ea typeface="Arial" panose="020B0604020202020204" pitchFamily="34" charset="0"/>
              </a:rPr>
              <a:t>MD+DI: Omar Ford and his team (many are freelancers these days)</a:t>
            </a:r>
          </a:p>
        </p:txBody>
      </p:sp>
    </p:spTree>
    <p:extLst>
      <p:ext uri="{BB962C8B-B14F-4D97-AF65-F5344CB8AC3E}">
        <p14:creationId xmlns:p14="http://schemas.microsoft.com/office/powerpoint/2010/main" val="256687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 name="Google Shape;2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1_0.xml"/><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5B4_805D2B8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jpeg"/><Relationship Id="rId3" Type="http://schemas.openxmlformats.org/officeDocument/2006/relationships/image" Target="../media/image7.jpe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7.png"/><Relationship Id="rId5" Type="http://schemas.openxmlformats.org/officeDocument/2006/relationships/image" Target="../media/image9.png"/><Relationship Id="rId15" Type="http://schemas.openxmlformats.org/officeDocument/2006/relationships/hyperlink" Target="https://www.google.com/url?sa=i&amp;url=https%3A%2F%2Fwww.businesswire.com%2Fnews%2Fhome%2F20191112005236%2Fen%2FStoke-Therapeutics-Reports-Quarter-2019-Financial-Results&amp;psig=AOvVaw3II96pzgjoI9sLRly0U-WF&amp;ust=1582323566359000&amp;source=images&amp;cd=vfe&amp;ved=0CAIQjRxqFwoTCNi6neSU4ecCFQAAAAAdAAAAABAD" TargetMode="External"/><Relationship Id="rId23" Type="http://schemas.openxmlformats.org/officeDocument/2006/relationships/image" Target="../media/image26.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emf"/><Relationship Id="rId14" Type="http://schemas.openxmlformats.org/officeDocument/2006/relationships/image" Target="../media/image18.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microsoft.com/office/2018/10/relationships/comments" Target="../comments/modernComment_105_0.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microsoft.com/office/2018/10/relationships/comments" Target="../comments/modernComment_5B5_C62B9748.xml"/><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jpe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t>Company Name</a:t>
            </a:r>
            <a:endParaRPr dirty="0"/>
          </a:p>
        </p:txBody>
      </p:sp>
      <p:sp>
        <p:nvSpPr>
          <p:cNvPr id="55" name="Google Shape;55;p13"/>
          <p:cNvSpPr txBox="1">
            <a:spLocks noGrp="1"/>
          </p:cNvSpPr>
          <p:nvPr>
            <p:ph type="subTitle" idx="1"/>
          </p:nvPr>
        </p:nvSpPr>
        <p:spPr>
          <a:xfrm>
            <a:off x="397725" y="3213375"/>
            <a:ext cx="8520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b="1" dirty="0">
                <a:solidFill>
                  <a:srgbClr val="FFFFFF"/>
                </a:solidFill>
                <a:latin typeface="Montserrat"/>
                <a:ea typeface="Montserrat"/>
                <a:cs typeface="Montserrat"/>
                <a:sym typeface="Montserrat"/>
              </a:rPr>
              <a:t>Slowey McManus/Emerging BioCommunications </a:t>
            </a:r>
            <a:endParaRPr sz="2400" b="1" dirty="0">
              <a:solidFill>
                <a:srgbClr val="FFFFFF"/>
              </a:solidFill>
              <a:latin typeface="Montserrat"/>
              <a:ea typeface="Montserrat"/>
              <a:cs typeface="Montserrat"/>
              <a:sym typeface="Montserrat"/>
            </a:endParaRPr>
          </a:p>
          <a:p>
            <a:pPr marL="0" lvl="0" indent="0" algn="l" rtl="0">
              <a:lnSpc>
                <a:spcPct val="100000"/>
              </a:lnSpc>
              <a:spcBef>
                <a:spcPts val="0"/>
              </a:spcBef>
              <a:spcAft>
                <a:spcPts val="0"/>
              </a:spcAft>
              <a:buSzPts val="2800"/>
              <a:buNone/>
            </a:pPr>
            <a:r>
              <a:rPr lang="en-US" sz="2400" dirty="0">
                <a:solidFill>
                  <a:srgbClr val="FFFFFF"/>
                </a:solidFill>
                <a:latin typeface="Montserrat SemiBold"/>
                <a:ea typeface="Montserrat SemiBold"/>
                <a:cs typeface="Montserrat SemiBold"/>
                <a:sym typeface="Montserrat SemiBold"/>
              </a:rPr>
              <a:t>Life Sciences Capabilities Overview</a:t>
            </a:r>
            <a:endParaRPr sz="2400" dirty="0">
              <a:solidFill>
                <a:srgbClr val="FFFFFF"/>
              </a:solidFill>
              <a:latin typeface="Montserrat SemiBold"/>
              <a:ea typeface="Montserrat SemiBold"/>
              <a:cs typeface="Montserrat SemiBold"/>
              <a:sym typeface="Montserrat SemiBold"/>
            </a:endParaRPr>
          </a:p>
          <a:p>
            <a:pPr marL="0" lvl="0" indent="0" algn="l" rtl="0">
              <a:lnSpc>
                <a:spcPct val="100000"/>
              </a:lnSpc>
              <a:spcBef>
                <a:spcPts val="0"/>
              </a:spcBef>
              <a:spcAft>
                <a:spcPts val="0"/>
              </a:spcAft>
              <a:buSzPts val="2800"/>
              <a:buNone/>
            </a:pPr>
            <a:endParaRPr lang="en" sz="1000" dirty="0">
              <a:solidFill>
                <a:srgbClr val="FFFFFF"/>
              </a:solidFill>
              <a:latin typeface="Montserrat SemiBold"/>
              <a:ea typeface="Montserrat Medium"/>
              <a:cs typeface="Montserrat SemiBold"/>
              <a:sym typeface="Montserrat SemiBold"/>
            </a:endParaRPr>
          </a:p>
          <a:p>
            <a:pPr marL="0" lvl="0" indent="0" algn="l" rtl="0">
              <a:lnSpc>
                <a:spcPct val="100000"/>
              </a:lnSpc>
              <a:spcBef>
                <a:spcPts val="0"/>
              </a:spcBef>
              <a:spcAft>
                <a:spcPts val="0"/>
              </a:spcAft>
              <a:buSzPts val="2800"/>
              <a:buNone/>
            </a:pPr>
            <a:r>
              <a:rPr lang="en" sz="1800" i="1" dirty="0">
                <a:solidFill>
                  <a:srgbClr val="FFFFFF"/>
                </a:solidFill>
                <a:latin typeface="Montserrat Medium"/>
                <a:ea typeface="Montserrat Medium"/>
                <a:cs typeface="Montserrat Medium"/>
                <a:sym typeface="Montserrat Medium"/>
              </a:rPr>
              <a:t> June 2024</a:t>
            </a:r>
            <a:endParaRPr sz="1800" i="1" dirty="0">
              <a:solidFill>
                <a:srgbClr val="FFFFFF"/>
              </a:solidFill>
              <a:latin typeface="Montserrat Medium"/>
              <a:ea typeface="Montserrat Medium"/>
              <a:cs typeface="Montserrat Medium"/>
              <a:sym typeface="Montserrat Medium"/>
            </a:endParaRPr>
          </a:p>
        </p:txBody>
      </p:sp>
      <p:sp>
        <p:nvSpPr>
          <p:cNvPr id="56" name="Google Shape;56;p13"/>
          <p:cNvSpPr/>
          <p:nvPr/>
        </p:nvSpPr>
        <p:spPr>
          <a:xfrm>
            <a:off x="0" y="-25"/>
            <a:ext cx="9144000" cy="2797200"/>
          </a:xfrm>
          <a:prstGeom prst="wedgeRectCallout">
            <a:avLst>
              <a:gd name="adj1" fmla="val -20833"/>
              <a:gd name="adj2" fmla="val 62500"/>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7" name="Google Shape;57;p13"/>
          <p:cNvPicPr preferRelativeResize="0"/>
          <p:nvPr/>
        </p:nvPicPr>
        <p:blipFill rotWithShape="1">
          <a:blip r:embed="rId3">
            <a:alphaModFix/>
          </a:blip>
          <a:srcRect/>
          <a:stretch/>
        </p:blipFill>
        <p:spPr>
          <a:xfrm>
            <a:off x="845193" y="848255"/>
            <a:ext cx="3454433" cy="1233464"/>
          </a:xfrm>
          <a:prstGeom prst="rect">
            <a:avLst/>
          </a:prstGeom>
          <a:noFill/>
          <a:ln w="9525" cap="flat" cmpd="sng">
            <a:solidFill>
              <a:schemeClr val="lt1"/>
            </a:solidFill>
            <a:prstDash val="solid"/>
            <a:round/>
            <a:headEnd type="none" w="sm" len="sm"/>
            <a:tailEnd type="none" w="sm" len="sm"/>
          </a:ln>
        </p:spPr>
      </p:pic>
      <p:pic>
        <p:nvPicPr>
          <p:cNvPr id="3" name="Picture 2">
            <a:extLst>
              <a:ext uri="{FF2B5EF4-FFF2-40B4-BE49-F238E27FC236}">
                <a16:creationId xmlns:a16="http://schemas.microsoft.com/office/drawing/2014/main" id="{A349A27B-A11F-1C8F-7FC5-4AB43F45019A}"/>
              </a:ext>
            </a:extLst>
          </p:cNvPr>
          <p:cNvPicPr>
            <a:picLocks noChangeAspect="1"/>
          </p:cNvPicPr>
          <p:nvPr/>
        </p:nvPicPr>
        <p:blipFill>
          <a:blip r:embed="rId4"/>
          <a:stretch>
            <a:fillRect/>
          </a:stretch>
        </p:blipFill>
        <p:spPr>
          <a:xfrm>
            <a:off x="4350059" y="856538"/>
            <a:ext cx="4431816" cy="12334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336967" y="62576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4000" dirty="0">
                <a:solidFill>
                  <a:schemeClr val="accent4"/>
                </a:solidFill>
                <a:latin typeface="Montserrat ExtraBold"/>
                <a:ea typeface="Montserrat ExtraBold"/>
                <a:cs typeface="Montserrat ExtraBold"/>
                <a:sym typeface="Montserrat ExtraBold"/>
              </a:rPr>
              <a:t>How we work with our clients</a:t>
            </a:r>
            <a:endParaRPr sz="4000" dirty="0">
              <a:solidFill>
                <a:schemeClr val="accent4"/>
              </a:solidFill>
              <a:latin typeface="Montserrat ExtraBold"/>
              <a:ea typeface="Montserrat ExtraBold"/>
              <a:cs typeface="Montserrat ExtraBold"/>
              <a:sym typeface="Montserrat ExtraBold"/>
            </a:endParaRPr>
          </a:p>
        </p:txBody>
      </p:sp>
      <p:grpSp>
        <p:nvGrpSpPr>
          <p:cNvPr id="262" name="Google Shape;262;p26"/>
          <p:cNvGrpSpPr/>
          <p:nvPr/>
        </p:nvGrpSpPr>
        <p:grpSpPr>
          <a:xfrm>
            <a:off x="755" y="2818361"/>
            <a:ext cx="9197341" cy="2098944"/>
            <a:chOff x="19757" y="6112830"/>
            <a:chExt cx="18288001" cy="3961304"/>
          </a:xfrm>
        </p:grpSpPr>
        <p:sp>
          <p:nvSpPr>
            <p:cNvPr id="263" name="Google Shape;263;p26"/>
            <p:cNvSpPr/>
            <p:nvPr/>
          </p:nvSpPr>
          <p:spPr>
            <a:xfrm>
              <a:off x="19757" y="6112830"/>
              <a:ext cx="18288001" cy="34385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nvGrpSpPr>
            <p:cNvPr id="264" name="Google Shape;264;p26"/>
            <p:cNvGrpSpPr/>
            <p:nvPr/>
          </p:nvGrpSpPr>
          <p:grpSpPr>
            <a:xfrm>
              <a:off x="345063" y="6206828"/>
              <a:ext cx="3656308" cy="3344530"/>
              <a:chOff x="345063" y="6206828"/>
              <a:chExt cx="3656308" cy="3344530"/>
            </a:xfrm>
          </p:grpSpPr>
          <p:sp>
            <p:nvSpPr>
              <p:cNvPr id="265" name="Google Shape;265;p26"/>
              <p:cNvSpPr/>
              <p:nvPr/>
            </p:nvSpPr>
            <p:spPr>
              <a:xfrm>
                <a:off x="1639989" y="6206828"/>
                <a:ext cx="1288603" cy="128860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6" name="Google Shape;266;p26"/>
              <p:cNvSpPr txBox="1"/>
              <p:nvPr/>
            </p:nvSpPr>
            <p:spPr>
              <a:xfrm>
                <a:off x="345063" y="7808773"/>
                <a:ext cx="3656308" cy="1742585"/>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frequent </a:t>
                </a:r>
                <a:endParaRPr dirty="0"/>
              </a:p>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phone &amp; email contact</a:t>
                </a:r>
                <a:endParaRPr sz="1800" b="0" i="0" u="none" strike="noStrike" cap="none" dirty="0">
                  <a:solidFill>
                    <a:schemeClr val="lt1"/>
                  </a:solidFill>
                  <a:latin typeface="Montserrat"/>
                  <a:ea typeface="Montserrat"/>
                  <a:cs typeface="Montserrat"/>
                  <a:sym typeface="Montserrat"/>
                </a:endParaRPr>
              </a:p>
            </p:txBody>
          </p:sp>
        </p:grpSp>
        <p:grpSp>
          <p:nvGrpSpPr>
            <p:cNvPr id="267" name="Google Shape;267;p26"/>
            <p:cNvGrpSpPr/>
            <p:nvPr/>
          </p:nvGrpSpPr>
          <p:grpSpPr>
            <a:xfrm>
              <a:off x="3974278" y="6292107"/>
              <a:ext cx="3178254" cy="3049502"/>
              <a:chOff x="3974278" y="6292107"/>
              <a:chExt cx="3178254" cy="3049502"/>
            </a:xfrm>
          </p:grpSpPr>
          <p:sp>
            <p:nvSpPr>
              <p:cNvPr id="268" name="Google Shape;268;p26"/>
              <p:cNvSpPr/>
              <p:nvPr/>
            </p:nvSpPr>
            <p:spPr>
              <a:xfrm>
                <a:off x="4919104" y="6292107"/>
                <a:ext cx="1288605" cy="130691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69" name="Google Shape;269;p26"/>
              <p:cNvSpPr txBox="1"/>
              <p:nvPr/>
            </p:nvSpPr>
            <p:spPr>
              <a:xfrm>
                <a:off x="3974278" y="7599021"/>
                <a:ext cx="3178254" cy="1742588"/>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sign-offs to ensure messaging consistency</a:t>
                </a:r>
                <a:endParaRPr sz="1800" b="0" i="0" u="none" strike="noStrike" cap="none" dirty="0">
                  <a:solidFill>
                    <a:schemeClr val="lt1"/>
                  </a:solidFill>
                  <a:latin typeface="Montserrat"/>
                  <a:ea typeface="Montserrat"/>
                  <a:cs typeface="Montserrat"/>
                  <a:sym typeface="Montserrat"/>
                </a:endParaRPr>
              </a:p>
            </p:txBody>
          </p:sp>
        </p:grpSp>
        <p:grpSp>
          <p:nvGrpSpPr>
            <p:cNvPr id="270" name="Google Shape;270;p26"/>
            <p:cNvGrpSpPr/>
            <p:nvPr/>
          </p:nvGrpSpPr>
          <p:grpSpPr>
            <a:xfrm>
              <a:off x="7288354" y="6259847"/>
              <a:ext cx="3110619" cy="3291511"/>
              <a:chOff x="7288354" y="6259847"/>
              <a:chExt cx="3110619" cy="3291511"/>
            </a:xfrm>
          </p:grpSpPr>
          <p:sp>
            <p:nvSpPr>
              <p:cNvPr id="271" name="Google Shape;271;p26"/>
              <p:cNvSpPr/>
              <p:nvPr/>
            </p:nvSpPr>
            <p:spPr>
              <a:xfrm>
                <a:off x="8308537" y="6259847"/>
                <a:ext cx="1288603" cy="1276340"/>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72" name="Google Shape;272;p26"/>
              <p:cNvSpPr txBox="1"/>
              <p:nvPr/>
            </p:nvSpPr>
            <p:spPr>
              <a:xfrm>
                <a:off x="7288354" y="7808773"/>
                <a:ext cx="3110619" cy="1742585"/>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ongoing</a:t>
                </a:r>
                <a:endParaRPr dirty="0"/>
              </a:p>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strategic</a:t>
                </a:r>
                <a:endParaRPr dirty="0"/>
              </a:p>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counsel</a:t>
                </a:r>
                <a:endParaRPr sz="1800" b="0" i="0" u="none" strike="noStrike" cap="none" dirty="0">
                  <a:solidFill>
                    <a:schemeClr val="lt1"/>
                  </a:solidFill>
                  <a:latin typeface="Montserrat"/>
                  <a:ea typeface="Montserrat"/>
                  <a:cs typeface="Montserrat"/>
                  <a:sym typeface="Montserrat"/>
                </a:endParaRPr>
              </a:p>
            </p:txBody>
          </p:sp>
        </p:grpSp>
        <p:grpSp>
          <p:nvGrpSpPr>
            <p:cNvPr id="273" name="Google Shape;273;p26"/>
            <p:cNvGrpSpPr/>
            <p:nvPr/>
          </p:nvGrpSpPr>
          <p:grpSpPr>
            <a:xfrm>
              <a:off x="10811455" y="6206829"/>
              <a:ext cx="2980744" cy="3322582"/>
              <a:chOff x="10811455" y="6206829"/>
              <a:chExt cx="2980744" cy="3322582"/>
            </a:xfrm>
          </p:grpSpPr>
          <p:sp>
            <p:nvSpPr>
              <p:cNvPr id="274" name="Google Shape;274;p26"/>
              <p:cNvSpPr/>
              <p:nvPr/>
            </p:nvSpPr>
            <p:spPr>
              <a:xfrm>
                <a:off x="11697968" y="6206829"/>
                <a:ext cx="1288605" cy="128860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75" name="Google Shape;275;p26"/>
              <p:cNvSpPr txBox="1"/>
              <p:nvPr/>
            </p:nvSpPr>
            <p:spPr>
              <a:xfrm>
                <a:off x="10811455" y="7786824"/>
                <a:ext cx="2980744" cy="1742587"/>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program review and</a:t>
                </a:r>
                <a:endParaRPr dirty="0"/>
              </a:p>
              <a:p>
                <a:pPr marL="0" marR="0" lvl="0" indent="0" algn="ctr" rtl="0">
                  <a:lnSpc>
                    <a:spcPct val="100000"/>
                  </a:lnSpc>
                  <a:spcBef>
                    <a:spcPts val="0"/>
                  </a:spcBef>
                  <a:spcAft>
                    <a:spcPts val="0"/>
                  </a:spcAft>
                  <a:buNone/>
                </a:pPr>
                <a:r>
                  <a:rPr lang="en" sz="1800" b="0" i="0" u="none" strike="noStrike" cap="none" dirty="0">
                    <a:solidFill>
                      <a:schemeClr val="lt1"/>
                    </a:solidFill>
                    <a:latin typeface="Montserrat"/>
                    <a:ea typeface="Montserrat"/>
                    <a:cs typeface="Montserrat"/>
                    <a:sym typeface="Montserrat"/>
                  </a:rPr>
                  <a:t>next steps</a:t>
                </a:r>
                <a:endParaRPr dirty="0"/>
              </a:p>
            </p:txBody>
          </p:sp>
        </p:grpSp>
        <p:grpSp>
          <p:nvGrpSpPr>
            <p:cNvPr id="276" name="Google Shape;276;p26"/>
            <p:cNvGrpSpPr/>
            <p:nvPr/>
          </p:nvGrpSpPr>
          <p:grpSpPr>
            <a:xfrm>
              <a:off x="13792200" y="6250775"/>
              <a:ext cx="3770004" cy="3823359"/>
              <a:chOff x="13792200" y="6250775"/>
              <a:chExt cx="3770004" cy="3823359"/>
            </a:xfrm>
          </p:grpSpPr>
          <p:sp>
            <p:nvSpPr>
              <p:cNvPr id="277" name="Google Shape;277;p26"/>
              <p:cNvSpPr/>
              <p:nvPr/>
            </p:nvSpPr>
            <p:spPr>
              <a:xfrm>
                <a:off x="14975595" y="6250775"/>
                <a:ext cx="1288603" cy="128860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78" name="Google Shape;278;p26"/>
              <p:cNvSpPr txBox="1"/>
              <p:nvPr/>
            </p:nvSpPr>
            <p:spPr>
              <a:xfrm>
                <a:off x="13792200" y="7808773"/>
                <a:ext cx="3770004" cy="2265361"/>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dirty="0">
                    <a:solidFill>
                      <a:schemeClr val="lt1"/>
                    </a:solidFill>
                    <a:latin typeface="Montserrat"/>
                    <a:ea typeface="Montserrat"/>
                    <a:cs typeface="Montserrat"/>
                    <a:sym typeface="Montserrat"/>
                  </a:rPr>
                  <a:t>t</a:t>
                </a:r>
                <a:r>
                  <a:rPr lang="en" sz="1800" b="0" i="0" u="none" strike="noStrike" cap="none" dirty="0" err="1">
                    <a:solidFill>
                      <a:schemeClr val="lt1"/>
                    </a:solidFill>
                    <a:latin typeface="Montserrat"/>
                    <a:ea typeface="Montserrat"/>
                    <a:cs typeface="Montserrat"/>
                    <a:sym typeface="Montserrat"/>
                  </a:rPr>
                  <a:t>imely</a:t>
                </a:r>
                <a:r>
                  <a:rPr lang="en" sz="1800" b="0" i="0" u="none" strike="noStrike" cap="none" dirty="0">
                    <a:solidFill>
                      <a:schemeClr val="lt1"/>
                    </a:solidFill>
                    <a:latin typeface="Montserrat"/>
                    <a:ea typeface="Montserrat"/>
                    <a:cs typeface="Montserrat"/>
                    <a:sym typeface="Montserrat"/>
                  </a:rPr>
                  <a:t> reports </a:t>
                </a:r>
                <a:r>
                  <a:rPr lang="en" sz="1800" dirty="0">
                    <a:solidFill>
                      <a:schemeClr val="lt1"/>
                    </a:solidFill>
                    <a:latin typeface="Montserrat"/>
                    <a:ea typeface="Montserrat"/>
                    <a:cs typeface="Montserrat"/>
                    <a:sym typeface="Montserrat"/>
                  </a:rPr>
                  <a:t>and</a:t>
                </a:r>
                <a:r>
                  <a:rPr lang="en" sz="1800" b="0" i="0" u="none" strike="noStrike" cap="none" dirty="0">
                    <a:solidFill>
                      <a:schemeClr val="lt1"/>
                    </a:solidFill>
                    <a:latin typeface="Montserrat"/>
                    <a:ea typeface="Montserrat"/>
                    <a:cs typeface="Montserrat"/>
                    <a:sym typeface="Montserrat"/>
                  </a:rPr>
                  <a:t> analytics</a:t>
                </a:r>
                <a:endParaRPr sz="1800" b="0" i="0" u="none" strike="noStrike" cap="none" dirty="0">
                  <a:solidFill>
                    <a:schemeClr val="lt1"/>
                  </a:solidFill>
                  <a:latin typeface="Montserrat"/>
                  <a:ea typeface="Montserrat"/>
                  <a:cs typeface="Montserrat"/>
                  <a:sym typeface="Montserrat"/>
                </a:endParaRPr>
              </a:p>
            </p:txBody>
          </p:sp>
        </p:grpSp>
      </p:grpSp>
      <p:sp>
        <p:nvSpPr>
          <p:cNvPr id="279" name="Google Shape;279;p26"/>
          <p:cNvSpPr/>
          <p:nvPr/>
        </p:nvSpPr>
        <p:spPr>
          <a:xfrm>
            <a:off x="952717" y="2868167"/>
            <a:ext cx="352286" cy="432999"/>
          </a:xfrm>
          <a:custGeom>
            <a:avLst/>
            <a:gdLst/>
            <a:ahLst/>
            <a:cxnLst/>
            <a:rect l="l" t="t" r="r" b="b"/>
            <a:pathLst>
              <a:path w="176" h="176" extrusionOk="0">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dk2"/>
              </a:solidFill>
              <a:latin typeface="Arial"/>
              <a:ea typeface="Arial"/>
              <a:cs typeface="Arial"/>
              <a:sym typeface="Arial"/>
            </a:endParaRPr>
          </a:p>
        </p:txBody>
      </p:sp>
      <p:sp>
        <p:nvSpPr>
          <p:cNvPr id="280" name="Google Shape;280;p26"/>
          <p:cNvSpPr/>
          <p:nvPr/>
        </p:nvSpPr>
        <p:spPr>
          <a:xfrm>
            <a:off x="2610005" y="2932133"/>
            <a:ext cx="375848" cy="398392"/>
          </a:xfrm>
          <a:custGeom>
            <a:avLst/>
            <a:gdLst/>
            <a:ahLst/>
            <a:cxnLst/>
            <a:rect l="l" t="t" r="r" b="b"/>
            <a:pathLst>
              <a:path w="176" h="176" extrusionOk="0">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81" name="Google Shape;281;p26"/>
          <p:cNvSpPr/>
          <p:nvPr/>
        </p:nvSpPr>
        <p:spPr>
          <a:xfrm>
            <a:off x="4292276" y="2875950"/>
            <a:ext cx="383640" cy="369232"/>
          </a:xfrm>
          <a:custGeom>
            <a:avLst/>
            <a:gdLst/>
            <a:ahLst/>
            <a:cxnLst/>
            <a:rect l="l" t="t" r="r" b="b"/>
            <a:pathLst>
              <a:path w="176" h="160" extrusionOk="0">
                <a:moveTo>
                  <a:pt x="176" y="54"/>
                </a:moveTo>
                <a:cubicBezTo>
                  <a:pt x="176" y="24"/>
                  <a:pt x="147" y="0"/>
                  <a:pt x="112" y="0"/>
                </a:cubicBezTo>
                <a:cubicBezTo>
                  <a:pt x="86" y="0"/>
                  <a:pt x="63" y="13"/>
                  <a:pt x="53" y="33"/>
                </a:cubicBezTo>
                <a:cubicBezTo>
                  <a:pt x="56" y="32"/>
                  <a:pt x="60" y="32"/>
                  <a:pt x="63" y="32"/>
                </a:cubicBezTo>
                <a:cubicBezTo>
                  <a:pt x="72" y="18"/>
                  <a:pt x="91" y="8"/>
                  <a:pt x="112" y="8"/>
                </a:cubicBezTo>
                <a:cubicBezTo>
                  <a:pt x="143" y="8"/>
                  <a:pt x="168" y="29"/>
                  <a:pt x="168" y="54"/>
                </a:cubicBezTo>
                <a:cubicBezTo>
                  <a:pt x="168" y="66"/>
                  <a:pt x="162" y="78"/>
                  <a:pt x="151" y="87"/>
                </a:cubicBezTo>
                <a:cubicBezTo>
                  <a:pt x="149" y="89"/>
                  <a:pt x="148" y="92"/>
                  <a:pt x="149" y="95"/>
                </a:cubicBezTo>
                <a:cubicBezTo>
                  <a:pt x="152" y="107"/>
                  <a:pt x="152" y="107"/>
                  <a:pt x="152" y="107"/>
                </a:cubicBezTo>
                <a:cubicBezTo>
                  <a:pt x="135" y="100"/>
                  <a:pt x="135" y="100"/>
                  <a:pt x="135" y="100"/>
                </a:cubicBezTo>
                <a:cubicBezTo>
                  <a:pt x="135" y="103"/>
                  <a:pt x="134" y="106"/>
                  <a:pt x="134" y="108"/>
                </a:cubicBezTo>
                <a:cubicBezTo>
                  <a:pt x="164" y="120"/>
                  <a:pt x="164" y="120"/>
                  <a:pt x="164" y="120"/>
                </a:cubicBezTo>
                <a:cubicBezTo>
                  <a:pt x="156" y="93"/>
                  <a:pt x="156" y="93"/>
                  <a:pt x="156" y="93"/>
                </a:cubicBezTo>
                <a:cubicBezTo>
                  <a:pt x="168" y="83"/>
                  <a:pt x="176" y="69"/>
                  <a:pt x="176" y="54"/>
                </a:cubicBezTo>
                <a:moveTo>
                  <a:pt x="64" y="40"/>
                </a:moveTo>
                <a:cubicBezTo>
                  <a:pt x="29" y="40"/>
                  <a:pt x="0" y="64"/>
                  <a:pt x="0" y="94"/>
                </a:cubicBezTo>
                <a:cubicBezTo>
                  <a:pt x="0" y="109"/>
                  <a:pt x="8" y="123"/>
                  <a:pt x="20" y="133"/>
                </a:cubicBezTo>
                <a:cubicBezTo>
                  <a:pt x="12" y="160"/>
                  <a:pt x="12" y="160"/>
                  <a:pt x="12" y="160"/>
                </a:cubicBezTo>
                <a:cubicBezTo>
                  <a:pt x="48" y="146"/>
                  <a:pt x="48" y="146"/>
                  <a:pt x="48" y="146"/>
                </a:cubicBezTo>
                <a:cubicBezTo>
                  <a:pt x="53" y="147"/>
                  <a:pt x="58" y="148"/>
                  <a:pt x="64" y="148"/>
                </a:cubicBezTo>
                <a:cubicBezTo>
                  <a:pt x="99" y="148"/>
                  <a:pt x="128" y="124"/>
                  <a:pt x="128" y="94"/>
                </a:cubicBezTo>
                <a:cubicBezTo>
                  <a:pt x="128" y="64"/>
                  <a:pt x="99" y="40"/>
                  <a:pt x="64" y="40"/>
                </a:cubicBezTo>
                <a:moveTo>
                  <a:pt x="64" y="140"/>
                </a:moveTo>
                <a:cubicBezTo>
                  <a:pt x="59" y="140"/>
                  <a:pt x="54" y="139"/>
                  <a:pt x="50" y="138"/>
                </a:cubicBezTo>
                <a:cubicBezTo>
                  <a:pt x="49" y="138"/>
                  <a:pt x="48" y="138"/>
                  <a:pt x="48" y="138"/>
                </a:cubicBezTo>
                <a:cubicBezTo>
                  <a:pt x="47" y="138"/>
                  <a:pt x="46" y="138"/>
                  <a:pt x="45" y="139"/>
                </a:cubicBezTo>
                <a:cubicBezTo>
                  <a:pt x="24" y="147"/>
                  <a:pt x="24" y="147"/>
                  <a:pt x="24" y="147"/>
                </a:cubicBezTo>
                <a:cubicBezTo>
                  <a:pt x="27" y="135"/>
                  <a:pt x="27" y="135"/>
                  <a:pt x="27" y="135"/>
                </a:cubicBezTo>
                <a:cubicBezTo>
                  <a:pt x="28" y="132"/>
                  <a:pt x="27" y="129"/>
                  <a:pt x="25" y="127"/>
                </a:cubicBezTo>
                <a:cubicBezTo>
                  <a:pt x="14" y="118"/>
                  <a:pt x="8" y="106"/>
                  <a:pt x="8" y="94"/>
                </a:cubicBezTo>
                <a:cubicBezTo>
                  <a:pt x="8" y="69"/>
                  <a:pt x="33" y="48"/>
                  <a:pt x="64" y="48"/>
                </a:cubicBezTo>
                <a:cubicBezTo>
                  <a:pt x="95" y="48"/>
                  <a:pt x="120" y="69"/>
                  <a:pt x="120" y="94"/>
                </a:cubicBezTo>
                <a:cubicBezTo>
                  <a:pt x="120" y="119"/>
                  <a:pt x="95" y="140"/>
                  <a:pt x="64" y="14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82" name="Google Shape;282;p26"/>
          <p:cNvSpPr/>
          <p:nvPr/>
        </p:nvSpPr>
        <p:spPr>
          <a:xfrm>
            <a:off x="6007975" y="2885276"/>
            <a:ext cx="403860" cy="359374"/>
          </a:xfrm>
          <a:custGeom>
            <a:avLst/>
            <a:gdLst/>
            <a:ahLst/>
            <a:cxnLst/>
            <a:rect l="l" t="t" r="r" b="b"/>
            <a:pathLst>
              <a:path w="176" h="144" extrusionOk="0">
                <a:moveTo>
                  <a:pt x="12" y="80"/>
                </a:moveTo>
                <a:cubicBezTo>
                  <a:pt x="5" y="80"/>
                  <a:pt x="0" y="85"/>
                  <a:pt x="0" y="92"/>
                </a:cubicBezTo>
                <a:cubicBezTo>
                  <a:pt x="0" y="99"/>
                  <a:pt x="5" y="104"/>
                  <a:pt x="12" y="104"/>
                </a:cubicBezTo>
                <a:cubicBezTo>
                  <a:pt x="19" y="104"/>
                  <a:pt x="24" y="99"/>
                  <a:pt x="24" y="92"/>
                </a:cubicBezTo>
                <a:cubicBezTo>
                  <a:pt x="24" y="85"/>
                  <a:pt x="19" y="80"/>
                  <a:pt x="12" y="80"/>
                </a:cubicBezTo>
                <a:moveTo>
                  <a:pt x="12" y="40"/>
                </a:moveTo>
                <a:cubicBezTo>
                  <a:pt x="5" y="40"/>
                  <a:pt x="0" y="45"/>
                  <a:pt x="0" y="52"/>
                </a:cubicBezTo>
                <a:cubicBezTo>
                  <a:pt x="0" y="59"/>
                  <a:pt x="5" y="64"/>
                  <a:pt x="12" y="64"/>
                </a:cubicBezTo>
                <a:cubicBezTo>
                  <a:pt x="19" y="64"/>
                  <a:pt x="24" y="59"/>
                  <a:pt x="24" y="52"/>
                </a:cubicBezTo>
                <a:cubicBezTo>
                  <a:pt x="24" y="45"/>
                  <a:pt x="19" y="40"/>
                  <a:pt x="12" y="40"/>
                </a:cubicBezTo>
                <a:moveTo>
                  <a:pt x="12" y="120"/>
                </a:moveTo>
                <a:cubicBezTo>
                  <a:pt x="5" y="120"/>
                  <a:pt x="0" y="125"/>
                  <a:pt x="0" y="132"/>
                </a:cubicBezTo>
                <a:cubicBezTo>
                  <a:pt x="0" y="139"/>
                  <a:pt x="5" y="144"/>
                  <a:pt x="12" y="144"/>
                </a:cubicBezTo>
                <a:cubicBezTo>
                  <a:pt x="19" y="144"/>
                  <a:pt x="24" y="139"/>
                  <a:pt x="24" y="132"/>
                </a:cubicBezTo>
                <a:cubicBezTo>
                  <a:pt x="24" y="125"/>
                  <a:pt x="19" y="120"/>
                  <a:pt x="12" y="120"/>
                </a:cubicBezTo>
                <a:moveTo>
                  <a:pt x="44" y="16"/>
                </a:moveTo>
                <a:cubicBezTo>
                  <a:pt x="172" y="16"/>
                  <a:pt x="172" y="16"/>
                  <a:pt x="172" y="16"/>
                </a:cubicBezTo>
                <a:cubicBezTo>
                  <a:pt x="174" y="16"/>
                  <a:pt x="176" y="14"/>
                  <a:pt x="176" y="12"/>
                </a:cubicBezTo>
                <a:cubicBezTo>
                  <a:pt x="176" y="10"/>
                  <a:pt x="174" y="8"/>
                  <a:pt x="172" y="8"/>
                </a:cubicBezTo>
                <a:cubicBezTo>
                  <a:pt x="44" y="8"/>
                  <a:pt x="44" y="8"/>
                  <a:pt x="44" y="8"/>
                </a:cubicBezTo>
                <a:cubicBezTo>
                  <a:pt x="42" y="8"/>
                  <a:pt x="40" y="10"/>
                  <a:pt x="40" y="12"/>
                </a:cubicBezTo>
                <a:cubicBezTo>
                  <a:pt x="40" y="14"/>
                  <a:pt x="42" y="16"/>
                  <a:pt x="44" y="16"/>
                </a:cubicBezTo>
                <a:moveTo>
                  <a:pt x="172" y="128"/>
                </a:moveTo>
                <a:cubicBezTo>
                  <a:pt x="44" y="128"/>
                  <a:pt x="44" y="128"/>
                  <a:pt x="44" y="128"/>
                </a:cubicBezTo>
                <a:cubicBezTo>
                  <a:pt x="42" y="128"/>
                  <a:pt x="40" y="130"/>
                  <a:pt x="40" y="132"/>
                </a:cubicBezTo>
                <a:cubicBezTo>
                  <a:pt x="40" y="134"/>
                  <a:pt x="42" y="136"/>
                  <a:pt x="44" y="136"/>
                </a:cubicBezTo>
                <a:cubicBezTo>
                  <a:pt x="172" y="136"/>
                  <a:pt x="172" y="136"/>
                  <a:pt x="172" y="136"/>
                </a:cubicBezTo>
                <a:cubicBezTo>
                  <a:pt x="174" y="136"/>
                  <a:pt x="176" y="134"/>
                  <a:pt x="176" y="132"/>
                </a:cubicBezTo>
                <a:cubicBezTo>
                  <a:pt x="176" y="130"/>
                  <a:pt x="174" y="128"/>
                  <a:pt x="172" y="128"/>
                </a:cubicBezTo>
                <a:moveTo>
                  <a:pt x="12" y="0"/>
                </a:moveTo>
                <a:cubicBezTo>
                  <a:pt x="5" y="0"/>
                  <a:pt x="0" y="5"/>
                  <a:pt x="0" y="12"/>
                </a:cubicBezTo>
                <a:cubicBezTo>
                  <a:pt x="0" y="19"/>
                  <a:pt x="5" y="24"/>
                  <a:pt x="12" y="24"/>
                </a:cubicBezTo>
                <a:cubicBezTo>
                  <a:pt x="19" y="24"/>
                  <a:pt x="24" y="19"/>
                  <a:pt x="24" y="12"/>
                </a:cubicBezTo>
                <a:cubicBezTo>
                  <a:pt x="24" y="5"/>
                  <a:pt x="19" y="0"/>
                  <a:pt x="12" y="0"/>
                </a:cubicBezTo>
                <a:moveTo>
                  <a:pt x="172" y="48"/>
                </a:moveTo>
                <a:cubicBezTo>
                  <a:pt x="44" y="48"/>
                  <a:pt x="44" y="48"/>
                  <a:pt x="44" y="48"/>
                </a:cubicBezTo>
                <a:cubicBezTo>
                  <a:pt x="42" y="48"/>
                  <a:pt x="40" y="50"/>
                  <a:pt x="40" y="52"/>
                </a:cubicBezTo>
                <a:cubicBezTo>
                  <a:pt x="40" y="54"/>
                  <a:pt x="42" y="56"/>
                  <a:pt x="44" y="56"/>
                </a:cubicBezTo>
                <a:cubicBezTo>
                  <a:pt x="172" y="56"/>
                  <a:pt x="172" y="56"/>
                  <a:pt x="172" y="56"/>
                </a:cubicBezTo>
                <a:cubicBezTo>
                  <a:pt x="174" y="56"/>
                  <a:pt x="176" y="54"/>
                  <a:pt x="176" y="52"/>
                </a:cubicBezTo>
                <a:cubicBezTo>
                  <a:pt x="176" y="50"/>
                  <a:pt x="174" y="48"/>
                  <a:pt x="172" y="48"/>
                </a:cubicBezTo>
                <a:moveTo>
                  <a:pt x="172" y="88"/>
                </a:moveTo>
                <a:cubicBezTo>
                  <a:pt x="44" y="88"/>
                  <a:pt x="44" y="88"/>
                  <a:pt x="44" y="88"/>
                </a:cubicBezTo>
                <a:cubicBezTo>
                  <a:pt x="42" y="88"/>
                  <a:pt x="40" y="90"/>
                  <a:pt x="40" y="92"/>
                </a:cubicBezTo>
                <a:cubicBezTo>
                  <a:pt x="40" y="94"/>
                  <a:pt x="42" y="96"/>
                  <a:pt x="44" y="96"/>
                </a:cubicBezTo>
                <a:cubicBezTo>
                  <a:pt x="172" y="96"/>
                  <a:pt x="172" y="96"/>
                  <a:pt x="172" y="96"/>
                </a:cubicBezTo>
                <a:cubicBezTo>
                  <a:pt x="174" y="96"/>
                  <a:pt x="176" y="94"/>
                  <a:pt x="176" y="92"/>
                </a:cubicBezTo>
                <a:cubicBezTo>
                  <a:pt x="176" y="90"/>
                  <a:pt x="174" y="88"/>
                  <a:pt x="172" y="88"/>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83" name="Google Shape;283;p26"/>
          <p:cNvSpPr/>
          <p:nvPr/>
        </p:nvSpPr>
        <p:spPr>
          <a:xfrm>
            <a:off x="7711568" y="2892626"/>
            <a:ext cx="463659" cy="352024"/>
          </a:xfrm>
          <a:custGeom>
            <a:avLst/>
            <a:gdLst/>
            <a:ahLst/>
            <a:cxnLst/>
            <a:rect l="l" t="t" r="r" b="b"/>
            <a:pathLst>
              <a:path w="176" h="144" extrusionOk="0">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84" name="Google Shape;284;p26"/>
          <p:cNvSpPr/>
          <p:nvPr/>
        </p:nvSpPr>
        <p:spPr>
          <a:xfrm>
            <a:off x="7490460" y="2136734"/>
            <a:ext cx="978408" cy="484632"/>
          </a:xfrm>
          <a:prstGeom prst="rightArrow">
            <a:avLst>
              <a:gd name="adj1" fmla="val 50000"/>
              <a:gd name="adj2" fmla="val 50000"/>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85" name="Google Shape;285;p26"/>
          <p:cNvSpPr/>
          <p:nvPr/>
        </p:nvSpPr>
        <p:spPr>
          <a:xfrm>
            <a:off x="2373806" y="2116509"/>
            <a:ext cx="978408" cy="484632"/>
          </a:xfrm>
          <a:prstGeom prst="rightArrow">
            <a:avLst>
              <a:gd name="adj1" fmla="val 50000"/>
              <a:gd name="adj2" fmla="val 50000"/>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86" name="Google Shape;286;p26"/>
          <p:cNvSpPr/>
          <p:nvPr/>
        </p:nvSpPr>
        <p:spPr>
          <a:xfrm>
            <a:off x="4035698" y="2116509"/>
            <a:ext cx="978408" cy="484632"/>
          </a:xfrm>
          <a:prstGeom prst="rightArrow">
            <a:avLst>
              <a:gd name="adj1" fmla="val 50000"/>
              <a:gd name="adj2" fmla="val 50000"/>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87" name="Google Shape;287;p26"/>
          <p:cNvSpPr/>
          <p:nvPr/>
        </p:nvSpPr>
        <p:spPr>
          <a:xfrm>
            <a:off x="5697590" y="2128790"/>
            <a:ext cx="978408" cy="484632"/>
          </a:xfrm>
          <a:prstGeom prst="rightArrow">
            <a:avLst>
              <a:gd name="adj1" fmla="val 50000"/>
              <a:gd name="adj2" fmla="val 50000"/>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88" name="Google Shape;288;p26"/>
          <p:cNvSpPr/>
          <p:nvPr/>
        </p:nvSpPr>
        <p:spPr>
          <a:xfrm>
            <a:off x="711914" y="2128790"/>
            <a:ext cx="978408" cy="484632"/>
          </a:xfrm>
          <a:prstGeom prst="rightArrow">
            <a:avLst>
              <a:gd name="adj1" fmla="val 50000"/>
              <a:gd name="adj2" fmla="val 50000"/>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89" name="Google Shape;28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solidFill>
                  <a:schemeClr val="lt1"/>
                </a:solidFill>
                <a:latin typeface="Montserrat"/>
                <a:ea typeface="Montserrat"/>
                <a:cs typeface="Montserrat"/>
                <a:sym typeface="Montserrat"/>
              </a:rPr>
              <a:t>10</a:t>
            </a:fld>
            <a:endParaRPr dirty="0">
              <a:solidFill>
                <a:schemeClr val="lt1"/>
              </a:solidFill>
              <a:latin typeface="Montserrat"/>
              <a:ea typeface="Montserrat"/>
              <a:cs typeface="Montserrat"/>
              <a:sym typeface="Montserrat"/>
            </a:endParaRPr>
          </a:p>
        </p:txBody>
      </p:sp>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3"/>
        <p:cNvGrpSpPr/>
        <p:nvPr/>
      </p:nvGrpSpPr>
      <p:grpSpPr>
        <a:xfrm>
          <a:off x="0" y="0"/>
          <a:ext cx="0" cy="0"/>
          <a:chOff x="0" y="0"/>
          <a:chExt cx="0" cy="0"/>
        </a:xfrm>
      </p:grpSpPr>
      <p:sp>
        <p:nvSpPr>
          <p:cNvPr id="295" name="Google Shape;295;p27"/>
          <p:cNvSpPr txBox="1">
            <a:spLocks noGrp="1"/>
          </p:cNvSpPr>
          <p:nvPr>
            <p:ph type="title"/>
          </p:nvPr>
        </p:nvSpPr>
        <p:spPr>
          <a:xfrm>
            <a:off x="647099" y="1636700"/>
            <a:ext cx="8077175" cy="1307592"/>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br>
              <a:rPr lang="en" b="1" dirty="0">
                <a:solidFill>
                  <a:srgbClr val="FFFFFF"/>
                </a:solidFill>
                <a:latin typeface="Montserrat"/>
                <a:ea typeface="Montserrat"/>
                <a:cs typeface="Montserrat"/>
                <a:sym typeface="Montserrat"/>
              </a:rPr>
            </a:br>
            <a:r>
              <a:rPr lang="en" b="1" dirty="0">
                <a:solidFill>
                  <a:srgbClr val="FFFFFF"/>
                </a:solidFill>
                <a:latin typeface="Montserrat"/>
                <a:ea typeface="Montserrat"/>
                <a:cs typeface="Montserrat"/>
                <a:sym typeface="Montserrat"/>
              </a:rPr>
              <a:t>Thank You</a:t>
            </a:r>
            <a:br>
              <a:rPr lang="en" b="1" dirty="0">
                <a:solidFill>
                  <a:srgbClr val="FFFFFF"/>
                </a:solidFill>
                <a:latin typeface="Montserrat"/>
                <a:ea typeface="Montserrat"/>
                <a:cs typeface="Montserrat"/>
                <a:sym typeface="Montserrat"/>
              </a:rPr>
            </a:br>
            <a:br>
              <a:rPr lang="en" b="1" dirty="0">
                <a:solidFill>
                  <a:srgbClr val="FFFFFF"/>
                </a:solidFill>
                <a:latin typeface="Montserrat"/>
                <a:ea typeface="Montserrat"/>
                <a:cs typeface="Montserrat"/>
                <a:sym typeface="Montserrat"/>
              </a:rPr>
            </a:br>
            <a:br>
              <a:rPr lang="en" b="1" dirty="0">
                <a:solidFill>
                  <a:srgbClr val="FFFFFF"/>
                </a:solidFill>
                <a:latin typeface="Montserrat"/>
                <a:ea typeface="Montserrat"/>
                <a:cs typeface="Montserrat"/>
                <a:sym typeface="Montserrat"/>
              </a:rPr>
            </a:br>
            <a:r>
              <a:rPr lang="en" b="1" dirty="0">
                <a:solidFill>
                  <a:srgbClr val="FFFFFF"/>
                </a:solidFill>
                <a:latin typeface="Montserrat"/>
                <a:ea typeface="Montserrat"/>
                <a:cs typeface="Montserrat"/>
                <a:sym typeface="Montserrat"/>
              </a:rPr>
              <a:t> </a:t>
            </a:r>
            <a:br>
              <a:rPr lang="en" b="1" dirty="0">
                <a:solidFill>
                  <a:srgbClr val="FFFFFF"/>
                </a:solidFill>
                <a:latin typeface="Montserrat"/>
                <a:ea typeface="Montserrat"/>
                <a:cs typeface="Montserrat"/>
                <a:sym typeface="Montserrat"/>
              </a:rPr>
            </a:br>
            <a:endParaRPr sz="4800" dirty="0">
              <a:solidFill>
                <a:srgbClr val="FFFFFF"/>
              </a:solidFill>
              <a:latin typeface="Montserrat"/>
              <a:ea typeface="Montserrat"/>
              <a:cs typeface="Montserrat"/>
              <a:sym typeface="Montserrat"/>
            </a:endParaRPr>
          </a:p>
        </p:txBody>
      </p:sp>
      <p:pic>
        <p:nvPicPr>
          <p:cNvPr id="296" name="Google Shape;296;p27"/>
          <p:cNvPicPr preferRelativeResize="0"/>
          <p:nvPr/>
        </p:nvPicPr>
        <p:blipFill rotWithShape="1">
          <a:blip r:embed="rId4">
            <a:alphaModFix/>
          </a:blip>
          <a:srcRect/>
          <a:stretch/>
        </p:blipFill>
        <p:spPr>
          <a:xfrm>
            <a:off x="3876555" y="1860518"/>
            <a:ext cx="1618261" cy="1624231"/>
          </a:xfrm>
          <a:prstGeom prst="rect">
            <a:avLst/>
          </a:prstGeom>
          <a:noFill/>
          <a:ln>
            <a:noFill/>
          </a:ln>
        </p:spPr>
      </p:pic>
      <p:sp>
        <p:nvSpPr>
          <p:cNvPr id="2" name="Slide Number Placeholder 1">
            <a:extLst>
              <a:ext uri="{FF2B5EF4-FFF2-40B4-BE49-F238E27FC236}">
                <a16:creationId xmlns:a16="http://schemas.microsoft.com/office/drawing/2014/main" id="{EC98D58A-05FA-4DB9-AF02-8A9525FA96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bg1"/>
                </a:solidFill>
              </a:rPr>
              <a:t>11</a:t>
            </a:fld>
            <a:endParaRPr lang="en" dirty="0">
              <a:solidFill>
                <a:schemeClr val="bg1"/>
              </a:solidFill>
            </a:endParaRP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0"/>
        <p:cNvGrpSpPr/>
        <p:nvPr/>
      </p:nvGrpSpPr>
      <p:grpSpPr>
        <a:xfrm>
          <a:off x="0" y="0"/>
          <a:ext cx="0" cy="0"/>
          <a:chOff x="0" y="0"/>
          <a:chExt cx="0" cy="0"/>
        </a:xfrm>
      </p:grpSpPr>
      <p:sp>
        <p:nvSpPr>
          <p:cNvPr id="301" name="Google Shape;301;p28"/>
          <p:cNvSpPr txBox="1"/>
          <p:nvPr/>
        </p:nvSpPr>
        <p:spPr>
          <a:xfrm>
            <a:off x="375600" y="4636000"/>
            <a:ext cx="8768400" cy="80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02" name="Google Shape;302;p28"/>
          <p:cNvSpPr txBox="1"/>
          <p:nvPr/>
        </p:nvSpPr>
        <p:spPr>
          <a:xfrm>
            <a:off x="61421" y="45172"/>
            <a:ext cx="9021158" cy="48148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800" b="1" i="0" u="none" strike="noStrike" cap="none" dirty="0">
                <a:solidFill>
                  <a:schemeClr val="lt1"/>
                </a:solidFill>
                <a:latin typeface="Montserrat"/>
                <a:ea typeface="Montserrat"/>
                <a:cs typeface="Montserrat"/>
                <a:sym typeface="Montserrat"/>
              </a:rPr>
              <a:t>Who We Are</a:t>
            </a:r>
            <a:endParaRPr sz="1000" b="1" i="0" u="none" strike="noStrike" cap="none" dirty="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dirty="0">
              <a:solidFill>
                <a:schemeClr val="lt1"/>
              </a:solidFill>
              <a:latin typeface="Montserrat"/>
              <a:ea typeface="Montserrat"/>
              <a:cs typeface="Montserrat"/>
              <a:sym typeface="Montserrat"/>
            </a:endParaRPr>
          </a:p>
          <a:p>
            <a:pPr marL="114300" marR="0" lvl="0" indent="0" algn="l" rtl="0">
              <a:lnSpc>
                <a:spcPct val="90000"/>
              </a:lnSpc>
              <a:spcBef>
                <a:spcPts val="0"/>
              </a:spcBef>
              <a:spcAft>
                <a:spcPts val="0"/>
              </a:spcAft>
              <a:buNone/>
            </a:pPr>
            <a:r>
              <a:rPr lang="en" sz="1600" b="0" i="0" u="none" strike="noStrike" cap="none" dirty="0">
                <a:solidFill>
                  <a:schemeClr val="lt1"/>
                </a:solidFill>
                <a:latin typeface="Montserrat"/>
                <a:ea typeface="Montserrat"/>
                <a:cs typeface="Montserrat"/>
                <a:sym typeface="Montserrat"/>
              </a:rPr>
              <a:t>Slowey McManus/</a:t>
            </a:r>
            <a:r>
              <a:rPr lang="en" sz="1600" b="0" i="0" u="none" strike="noStrike" cap="none">
                <a:solidFill>
                  <a:schemeClr val="lt1"/>
                </a:solidFill>
                <a:latin typeface="Montserrat"/>
                <a:ea typeface="Montserrat"/>
                <a:cs typeface="Montserrat"/>
                <a:sym typeface="Montserrat"/>
              </a:rPr>
              <a:t>Emerging BioCommunications is </a:t>
            </a:r>
            <a:r>
              <a:rPr lang="en" sz="1600" b="0" i="0" u="none" strike="noStrike" cap="none" dirty="0">
                <a:solidFill>
                  <a:schemeClr val="lt1"/>
                </a:solidFill>
                <a:latin typeface="Montserrat"/>
                <a:ea typeface="Montserrat"/>
                <a:cs typeface="Montserrat"/>
                <a:sym typeface="Montserrat"/>
              </a:rPr>
              <a:t>a full-service communications firm offering a wide range of services, including business-to-business communications, business-to-consumer communications, media relations, crisis communications, social media strategy and management, website content development and administration, trade show support, writing and media training.</a:t>
            </a:r>
            <a:br>
              <a:rPr lang="en" sz="1600" b="0" i="0" u="none" strike="noStrike" cap="none" dirty="0">
                <a:solidFill>
                  <a:schemeClr val="lt1"/>
                </a:solidFill>
                <a:latin typeface="Montserrat"/>
                <a:ea typeface="Montserrat"/>
                <a:cs typeface="Montserrat"/>
                <a:sym typeface="Montserrat"/>
              </a:rPr>
            </a:br>
            <a:br>
              <a:rPr lang="en" sz="1600" b="0" i="0" u="none" strike="noStrike" cap="none" dirty="0">
                <a:solidFill>
                  <a:schemeClr val="lt1"/>
                </a:solidFill>
                <a:latin typeface="Montserrat"/>
                <a:ea typeface="Montserrat"/>
                <a:cs typeface="Montserrat"/>
                <a:sym typeface="Montserrat"/>
              </a:rPr>
            </a:br>
            <a:r>
              <a:rPr lang="en" sz="1600" b="0" i="0" u="none" strike="noStrike" cap="none" dirty="0">
                <a:solidFill>
                  <a:schemeClr val="lt1"/>
                </a:solidFill>
                <a:latin typeface="Montserrat"/>
                <a:ea typeface="Montserrat"/>
                <a:cs typeface="Montserrat"/>
                <a:sym typeface="Montserrat"/>
              </a:rPr>
              <a:t>SMC has a deep bench of experienced professionals serving a wide range of organizations in New England, across the country and globally. The firm’s clients include Walmart, the world’s largest retail chain, several leading healthcare companies and an array of healthcare, life sciences, medical technology, and energy companies, as well as nonprofits.</a:t>
            </a:r>
            <a:br>
              <a:rPr lang="en" sz="1600" b="0" i="0" u="none" strike="noStrike" cap="none" dirty="0">
                <a:solidFill>
                  <a:schemeClr val="lt1"/>
                </a:solidFill>
                <a:latin typeface="Montserrat"/>
                <a:ea typeface="Montserrat"/>
                <a:cs typeface="Montserrat"/>
                <a:sym typeface="Montserrat"/>
              </a:rPr>
            </a:br>
            <a:br>
              <a:rPr lang="en" sz="1600" b="0" i="0" u="none" strike="noStrike" cap="none" dirty="0">
                <a:solidFill>
                  <a:schemeClr val="lt1"/>
                </a:solidFill>
                <a:latin typeface="Montserrat"/>
                <a:ea typeface="Montserrat"/>
                <a:cs typeface="Montserrat"/>
                <a:sym typeface="Montserrat"/>
              </a:rPr>
            </a:br>
            <a:r>
              <a:rPr lang="en" sz="1600" b="0" i="0" u="none" strike="noStrike" cap="none" dirty="0">
                <a:solidFill>
                  <a:schemeClr val="lt1"/>
                </a:solidFill>
                <a:latin typeface="Montserrat"/>
                <a:ea typeface="Montserrat"/>
                <a:cs typeface="Montserrat"/>
                <a:sym typeface="Montserrat"/>
              </a:rPr>
              <a:t>We’ve </a:t>
            </a:r>
            <a:r>
              <a:rPr lang="en-US" sz="1600" b="0" i="0" u="none" strike="noStrike" cap="none" dirty="0">
                <a:solidFill>
                  <a:schemeClr val="lt1"/>
                </a:solidFill>
                <a:latin typeface="Montserrat"/>
                <a:ea typeface="Montserrat"/>
                <a:cs typeface="Montserrat"/>
                <a:sym typeface="Montserrat"/>
              </a:rPr>
              <a:t>developed successful public relations campaigns for hospitals and health care providers, national emergency responders, medical device companies, and innovative startups developing AI-based services, breakthrough therapeutics, and new treatment modalities. We’ve managed repositioning campaigns, product launches, crisis communications, adverse event reports and major legal decisions.</a:t>
            </a:r>
            <a:endParaRPr sz="1600" b="1" i="0" u="none" strike="noStrike" cap="none" dirty="0">
              <a:solidFill>
                <a:schemeClr val="lt1"/>
              </a:solidFill>
              <a:latin typeface="Montserrat"/>
              <a:ea typeface="Montserrat"/>
              <a:cs typeface="Montserrat"/>
              <a:sym typeface="Montserrat"/>
            </a:endParaRPr>
          </a:p>
        </p:txBody>
      </p:sp>
      <p:sp>
        <p:nvSpPr>
          <p:cNvPr id="303" name="Google Shape;30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solidFill>
                  <a:schemeClr val="lt1"/>
                </a:solidFill>
                <a:latin typeface="Montserrat"/>
                <a:ea typeface="Montserrat"/>
                <a:cs typeface="Montserrat"/>
                <a:sym typeface="Montserrat"/>
              </a:rPr>
              <a:t>2</a:t>
            </a:fld>
            <a:endParaRPr dirty="0">
              <a:solidFill>
                <a:schemeClr val="lt1"/>
              </a:solidFill>
              <a:latin typeface="Montserrat"/>
              <a:ea typeface="Montserrat"/>
              <a:cs typeface="Montserrat"/>
              <a:sym typeface="Montserrat"/>
            </a:endParaRPr>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2"/>
        <p:cNvGrpSpPr/>
        <p:nvPr/>
      </p:nvGrpSpPr>
      <p:grpSpPr>
        <a:xfrm>
          <a:off x="0" y="0"/>
          <a:ext cx="0" cy="0"/>
          <a:chOff x="0" y="0"/>
          <a:chExt cx="0" cy="0"/>
        </a:xfrm>
      </p:grpSpPr>
      <p:sp>
        <p:nvSpPr>
          <p:cNvPr id="64" name="Google Shape;64;p14"/>
          <p:cNvSpPr txBox="1">
            <a:spLocks noGrp="1"/>
          </p:cNvSpPr>
          <p:nvPr>
            <p:ph type="title"/>
          </p:nvPr>
        </p:nvSpPr>
        <p:spPr>
          <a:xfrm>
            <a:off x="298442" y="132078"/>
            <a:ext cx="6367800" cy="87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 sz="4000" b="1" dirty="0">
                <a:solidFill>
                  <a:srgbClr val="FFFFFF"/>
                </a:solidFill>
                <a:latin typeface="Montserrat"/>
                <a:ea typeface="Montserrat"/>
                <a:cs typeface="Montserrat"/>
                <a:sym typeface="Montserrat"/>
              </a:rPr>
              <a:t>About Us</a:t>
            </a:r>
            <a:endParaRPr sz="4000" dirty="0">
              <a:solidFill>
                <a:srgbClr val="FFFFFF"/>
              </a:solidFill>
              <a:latin typeface="Montserrat"/>
              <a:ea typeface="Montserrat"/>
              <a:cs typeface="Montserrat"/>
              <a:sym typeface="Montserrat"/>
            </a:endParaRPr>
          </a:p>
        </p:txBody>
      </p:sp>
      <p:sp>
        <p:nvSpPr>
          <p:cNvPr id="65" name="Google Shape;65;p14"/>
          <p:cNvSpPr txBox="1"/>
          <p:nvPr/>
        </p:nvSpPr>
        <p:spPr>
          <a:xfrm>
            <a:off x="344322" y="2655138"/>
            <a:ext cx="1350600" cy="2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FFFFFF"/>
                </a:solidFill>
                <a:latin typeface="Arial"/>
                <a:ea typeface="Arial"/>
                <a:cs typeface="Arial"/>
                <a:sym typeface="Arial"/>
              </a:rPr>
              <a:t>Jim McManus</a:t>
            </a:r>
            <a:endParaRPr sz="1400" b="1" i="0" u="none" strike="noStrike" cap="none" dirty="0">
              <a:solidFill>
                <a:srgbClr val="FFFFFF"/>
              </a:solidFill>
              <a:latin typeface="Arial"/>
              <a:ea typeface="Arial"/>
              <a:cs typeface="Arial"/>
              <a:sym typeface="Arial"/>
            </a:endParaRPr>
          </a:p>
        </p:txBody>
      </p:sp>
      <p:sp>
        <p:nvSpPr>
          <p:cNvPr id="66" name="Google Shape;66;p14"/>
          <p:cNvSpPr txBox="1"/>
          <p:nvPr/>
        </p:nvSpPr>
        <p:spPr>
          <a:xfrm>
            <a:off x="1898292" y="2646261"/>
            <a:ext cx="1254300" cy="2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dirty="0">
                <a:solidFill>
                  <a:srgbClr val="FFFFFF"/>
                </a:solidFill>
              </a:rPr>
              <a:t>Travis Small</a:t>
            </a:r>
            <a:endParaRPr sz="1400" b="1" i="0" u="none" strike="noStrike" cap="none" dirty="0">
              <a:solidFill>
                <a:srgbClr val="FFFFFF"/>
              </a:solidFill>
              <a:latin typeface="Arial"/>
              <a:ea typeface="Arial"/>
              <a:cs typeface="Arial"/>
              <a:sym typeface="Arial"/>
            </a:endParaRPr>
          </a:p>
        </p:txBody>
      </p:sp>
      <p:sp>
        <p:nvSpPr>
          <p:cNvPr id="67" name="Google Shape;67;p14"/>
          <p:cNvSpPr txBox="1"/>
          <p:nvPr/>
        </p:nvSpPr>
        <p:spPr>
          <a:xfrm>
            <a:off x="239976" y="4404697"/>
            <a:ext cx="1511547" cy="37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b="1" dirty="0">
                <a:solidFill>
                  <a:schemeClr val="lt1"/>
                </a:solidFill>
              </a:rPr>
              <a:t>Jeffrey Krasner</a:t>
            </a:r>
            <a:endParaRPr sz="1400" b="1" i="0" u="none" strike="noStrike" cap="none" dirty="0">
              <a:solidFill>
                <a:schemeClr val="lt1"/>
              </a:solidFill>
              <a:latin typeface="Arial"/>
              <a:ea typeface="Arial"/>
              <a:cs typeface="Arial"/>
              <a:sym typeface="Arial"/>
            </a:endParaRPr>
          </a:p>
        </p:txBody>
      </p:sp>
      <p:sp>
        <p:nvSpPr>
          <p:cNvPr id="68" name="Google Shape;68;p14"/>
          <p:cNvSpPr txBox="1"/>
          <p:nvPr/>
        </p:nvSpPr>
        <p:spPr>
          <a:xfrm>
            <a:off x="1770890" y="4404697"/>
            <a:ext cx="1561200" cy="37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lt1"/>
                </a:solidFill>
                <a:latin typeface="Arial"/>
                <a:ea typeface="Arial"/>
                <a:cs typeface="Arial"/>
                <a:sym typeface="Arial"/>
              </a:rPr>
              <a:t>Abby Silverman</a:t>
            </a:r>
            <a:endParaRPr sz="1400" b="1" i="0" u="none" strike="noStrike" cap="none" dirty="0">
              <a:solidFill>
                <a:schemeClr val="lt1"/>
              </a:solidFill>
              <a:latin typeface="Arial"/>
              <a:ea typeface="Arial"/>
              <a:cs typeface="Arial"/>
              <a:sym typeface="Arial"/>
            </a:endParaRPr>
          </a:p>
        </p:txBody>
      </p:sp>
      <p:sp>
        <p:nvSpPr>
          <p:cNvPr id="69" name="Google Shape;69;p14"/>
          <p:cNvSpPr/>
          <p:nvPr/>
        </p:nvSpPr>
        <p:spPr>
          <a:xfrm>
            <a:off x="3585250" y="829340"/>
            <a:ext cx="5558700" cy="431416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14"/>
          <p:cNvSpPr txBox="1"/>
          <p:nvPr/>
        </p:nvSpPr>
        <p:spPr>
          <a:xfrm>
            <a:off x="3559333" y="869005"/>
            <a:ext cx="5507626" cy="414241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800" b="1" i="1" u="none" strike="noStrike" cap="none" dirty="0">
                <a:solidFill>
                  <a:srgbClr val="000000"/>
                </a:solidFill>
                <a:latin typeface="Montserrat"/>
                <a:ea typeface="Montserrat"/>
                <a:cs typeface="Montserrat"/>
                <a:sym typeface="Montserrat"/>
              </a:rPr>
              <a:t>Boston-based</a:t>
            </a:r>
            <a:r>
              <a:rPr lang="en" sz="1800" b="0" i="0" u="none" strike="noStrike" cap="none" dirty="0">
                <a:solidFill>
                  <a:srgbClr val="000000"/>
                </a:solidFill>
                <a:latin typeface="Montserrat"/>
                <a:ea typeface="Montserrat"/>
                <a:cs typeface="Montserrat"/>
                <a:sym typeface="Montserrat"/>
              </a:rPr>
              <a:t> strategic communications firm with </a:t>
            </a:r>
            <a:r>
              <a:rPr lang="en" sz="1800" b="1" i="1" u="none" strike="noStrike" cap="none" dirty="0">
                <a:solidFill>
                  <a:srgbClr val="000000"/>
                </a:solidFill>
                <a:latin typeface="Montserrat"/>
                <a:ea typeface="Montserrat"/>
                <a:cs typeface="Montserrat"/>
                <a:sym typeface="Montserrat"/>
              </a:rPr>
              <a:t>national reach</a:t>
            </a:r>
            <a:r>
              <a:rPr lang="en" sz="1800" b="0" i="0" u="none" strike="noStrike" cap="none" dirty="0">
                <a:solidFill>
                  <a:srgbClr val="000000"/>
                </a:solidFill>
                <a:latin typeface="Montserrat"/>
                <a:ea typeface="Montserrat"/>
                <a:cs typeface="Montserrat"/>
                <a:sym typeface="Montserrat"/>
              </a:rPr>
              <a:t> that offers:</a:t>
            </a:r>
          </a:p>
          <a:p>
            <a:pPr marL="0" marR="0" lvl="0" indent="0" algn="l" rtl="0">
              <a:lnSpc>
                <a:spcPct val="100000"/>
              </a:lnSpc>
              <a:spcBef>
                <a:spcPts val="0"/>
              </a:spcBef>
              <a:spcAft>
                <a:spcPts val="0"/>
              </a:spcAft>
              <a:buClr>
                <a:srgbClr val="000000"/>
              </a:buClr>
              <a:buSzPts val="1400"/>
              <a:buFont typeface="Arial"/>
              <a:buNone/>
            </a:pPr>
            <a:endParaRPr lang="en" sz="800" b="0" i="0" u="none" strike="noStrike" cap="none" dirty="0">
              <a:solidFill>
                <a:srgbClr val="000000"/>
              </a:solidFill>
              <a:latin typeface="Montserrat"/>
              <a:ea typeface="Montserrat"/>
              <a:cs typeface="Montserrat"/>
              <a:sym typeface="Montserrat"/>
            </a:endParaRPr>
          </a:p>
          <a:p>
            <a:pPr marL="457200" marR="0" lvl="0" indent="-327025" algn="l" rtl="0">
              <a:lnSpc>
                <a:spcPct val="100000"/>
              </a:lnSpc>
              <a:spcBef>
                <a:spcPts val="0"/>
              </a:spcBef>
              <a:spcAft>
                <a:spcPts val="0"/>
              </a:spcAft>
              <a:buClr>
                <a:srgbClr val="000000"/>
              </a:buClr>
              <a:buSzPts val="1550"/>
              <a:buFont typeface="Montserrat"/>
              <a:buChar char="●"/>
            </a:pPr>
            <a:r>
              <a:rPr lang="en" sz="1600" b="0" i="0" u="none" strike="noStrike" cap="none" dirty="0">
                <a:solidFill>
                  <a:srgbClr val="000000"/>
                </a:solidFill>
                <a:latin typeface="Montserrat"/>
                <a:ea typeface="Montserrat"/>
                <a:cs typeface="Montserrat"/>
                <a:sym typeface="Montserrat"/>
              </a:rPr>
              <a:t>Strong expertise in </a:t>
            </a:r>
            <a:r>
              <a:rPr lang="en-US" sz="1600" dirty="0">
                <a:latin typeface="Montserrat"/>
                <a:ea typeface="Montserrat"/>
                <a:cs typeface="Montserrat"/>
                <a:sym typeface="Montserrat"/>
              </a:rPr>
              <a:t>healthcare, life sciences, behavioral health, corporate </a:t>
            </a:r>
            <a:r>
              <a:rPr lang="en" sz="1600" dirty="0">
                <a:latin typeface="Montserrat"/>
                <a:ea typeface="Montserrat"/>
                <a:cs typeface="Montserrat"/>
                <a:sym typeface="Montserrat"/>
              </a:rPr>
              <a:t>and public policy sectors</a:t>
            </a:r>
            <a:r>
              <a:rPr lang="en" sz="1600" b="0" i="0" u="none" strike="noStrike" cap="none" dirty="0">
                <a:solidFill>
                  <a:srgbClr val="000000"/>
                </a:solidFill>
                <a:latin typeface="Montserrat"/>
                <a:ea typeface="Montserrat"/>
                <a:cs typeface="Montserrat"/>
                <a:sym typeface="Montserrat"/>
              </a:rPr>
              <a:t>.</a:t>
            </a:r>
            <a:endParaRPr sz="1600" b="0" i="0" u="none" strike="noStrike" cap="none" dirty="0">
              <a:solidFill>
                <a:srgbClr val="000000"/>
              </a:solidFill>
              <a:latin typeface="Montserrat"/>
              <a:ea typeface="Montserrat"/>
              <a:cs typeface="Montserrat"/>
              <a:sym typeface="Montserrat"/>
            </a:endParaRPr>
          </a:p>
          <a:p>
            <a:pPr marL="457200" marR="0" lvl="0" indent="-327025" algn="l" rtl="0">
              <a:lnSpc>
                <a:spcPct val="100000"/>
              </a:lnSpc>
              <a:spcBef>
                <a:spcPts val="0"/>
              </a:spcBef>
              <a:spcAft>
                <a:spcPts val="0"/>
              </a:spcAft>
              <a:buClr>
                <a:srgbClr val="000000"/>
              </a:buClr>
              <a:buSzPts val="1550"/>
              <a:buFont typeface="Montserrat"/>
              <a:buChar char="●"/>
            </a:pPr>
            <a:r>
              <a:rPr lang="en" sz="1600" b="0" i="0" u="none" strike="noStrike" cap="none" dirty="0">
                <a:solidFill>
                  <a:srgbClr val="000000"/>
                </a:solidFill>
                <a:latin typeface="Montserrat"/>
                <a:ea typeface="Montserrat"/>
                <a:cs typeface="Montserrat"/>
                <a:sym typeface="Montserrat"/>
              </a:rPr>
              <a:t>A creative and collaborative team that excels at thought leadership campaigns and telling stories that cut through the clutter.</a:t>
            </a:r>
            <a:endParaRPr sz="1600" b="0" i="0" u="none" strike="noStrike" cap="none" dirty="0">
              <a:solidFill>
                <a:srgbClr val="000000"/>
              </a:solidFill>
              <a:latin typeface="Montserrat"/>
              <a:ea typeface="Montserrat"/>
              <a:cs typeface="Montserrat"/>
              <a:sym typeface="Montserrat"/>
            </a:endParaRPr>
          </a:p>
          <a:p>
            <a:pPr marL="457200" marR="0" lvl="0" indent="-327025" algn="l" rtl="0">
              <a:lnSpc>
                <a:spcPct val="100000"/>
              </a:lnSpc>
              <a:spcBef>
                <a:spcPts val="0"/>
              </a:spcBef>
              <a:spcAft>
                <a:spcPts val="0"/>
              </a:spcAft>
              <a:buClr>
                <a:srgbClr val="000000"/>
              </a:buClr>
              <a:buSzPts val="1550"/>
              <a:buFont typeface="Montserrat"/>
              <a:buChar char="●"/>
            </a:pPr>
            <a:r>
              <a:rPr lang="en" sz="1600" b="0" i="0" u="none" strike="noStrike" cap="none" dirty="0">
                <a:solidFill>
                  <a:srgbClr val="000000"/>
                </a:solidFill>
                <a:latin typeface="Montserrat"/>
                <a:ea typeface="Montserrat"/>
                <a:cs typeface="Montserrat"/>
                <a:sym typeface="Montserrat"/>
              </a:rPr>
              <a:t>Excellent relationships with the media that secure consistent placements in print, broadcast, and online coverage with national, regional, local and trade media.</a:t>
            </a:r>
            <a:endParaRPr sz="1600" b="0" i="0" u="none" strike="noStrike" cap="none" dirty="0">
              <a:solidFill>
                <a:srgbClr val="000000"/>
              </a:solidFill>
              <a:latin typeface="Montserrat"/>
              <a:ea typeface="Montserrat"/>
              <a:cs typeface="Montserrat"/>
              <a:sym typeface="Montserrat"/>
            </a:endParaRPr>
          </a:p>
          <a:p>
            <a:pPr marL="457200" marR="0" lvl="0" indent="-327025" algn="l" rtl="0">
              <a:lnSpc>
                <a:spcPct val="100000"/>
              </a:lnSpc>
              <a:spcBef>
                <a:spcPts val="0"/>
              </a:spcBef>
              <a:spcAft>
                <a:spcPts val="0"/>
              </a:spcAft>
              <a:buClr>
                <a:srgbClr val="000000"/>
              </a:buClr>
              <a:buSzPts val="1550"/>
              <a:buFont typeface="Montserrat"/>
              <a:buChar char="●"/>
            </a:pPr>
            <a:r>
              <a:rPr lang="en" sz="1600" b="0" i="0" u="none" strike="noStrike" cap="none" dirty="0">
                <a:solidFill>
                  <a:srgbClr val="000000"/>
                </a:solidFill>
                <a:latin typeface="Montserrat"/>
                <a:ea typeface="Montserrat"/>
                <a:cs typeface="Montserrat"/>
                <a:sym typeface="Montserrat"/>
              </a:rPr>
              <a:t>A fully integrated firm with strong capabilities in strategic communications, public relations, digital strategy, multimedia and executive communications training.</a:t>
            </a:r>
            <a:endParaRPr sz="1600" b="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rgbClr val="000000"/>
              </a:solidFill>
              <a:latin typeface="Montserrat"/>
              <a:ea typeface="Montserrat"/>
              <a:cs typeface="Montserrat"/>
              <a:sym typeface="Montserrat"/>
            </a:endParaRPr>
          </a:p>
        </p:txBody>
      </p:sp>
      <p:pic>
        <p:nvPicPr>
          <p:cNvPr id="71" name="Google Shape;71;p14"/>
          <p:cNvPicPr preferRelativeResize="0"/>
          <p:nvPr/>
        </p:nvPicPr>
        <p:blipFill rotWithShape="1">
          <a:blip r:embed="rId4">
            <a:alphaModFix/>
          </a:blip>
          <a:srcRect b="27540"/>
          <a:stretch/>
        </p:blipFill>
        <p:spPr>
          <a:xfrm>
            <a:off x="439034" y="1310002"/>
            <a:ext cx="1177821" cy="1361004"/>
          </a:xfrm>
          <a:prstGeom prst="rect">
            <a:avLst/>
          </a:prstGeom>
          <a:noFill/>
          <a:ln>
            <a:noFill/>
          </a:ln>
        </p:spPr>
      </p:pic>
      <p:sp>
        <p:nvSpPr>
          <p:cNvPr id="74" name="Google Shape;7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latin typeface="Montserrat"/>
                <a:ea typeface="Montserrat"/>
                <a:cs typeface="Montserrat"/>
                <a:sym typeface="Montserrat"/>
              </a:rPr>
              <a:t>3</a:t>
            </a:fld>
            <a:endParaRPr dirty="0">
              <a:latin typeface="Montserrat"/>
              <a:ea typeface="Montserrat"/>
              <a:cs typeface="Montserrat"/>
              <a:sym typeface="Montserrat"/>
            </a:endParaRPr>
          </a:p>
        </p:txBody>
      </p:sp>
      <p:pic>
        <p:nvPicPr>
          <p:cNvPr id="75" name="Google Shape;75;p14"/>
          <p:cNvPicPr preferRelativeResize="0"/>
          <p:nvPr/>
        </p:nvPicPr>
        <p:blipFill>
          <a:blip r:embed="rId5">
            <a:alphaModFix/>
          </a:blip>
          <a:srcRect/>
          <a:stretch/>
        </p:blipFill>
        <p:spPr>
          <a:xfrm>
            <a:off x="439034" y="3281804"/>
            <a:ext cx="1120463" cy="1128828"/>
          </a:xfrm>
          <a:prstGeom prst="rect">
            <a:avLst/>
          </a:prstGeom>
          <a:noFill/>
          <a:ln>
            <a:noFill/>
          </a:ln>
        </p:spPr>
      </p:pic>
      <p:pic>
        <p:nvPicPr>
          <p:cNvPr id="15" name="Google Shape;75;p14">
            <a:extLst>
              <a:ext uri="{FF2B5EF4-FFF2-40B4-BE49-F238E27FC236}">
                <a16:creationId xmlns:a16="http://schemas.microsoft.com/office/drawing/2014/main" id="{4445EC02-65D0-4828-B85A-F7D0786EB8C4}"/>
              </a:ext>
            </a:extLst>
          </p:cNvPr>
          <p:cNvPicPr preferRelativeResize="0"/>
          <p:nvPr/>
        </p:nvPicPr>
        <p:blipFill rotWithShape="1">
          <a:blip r:embed="rId6">
            <a:alphaModFix/>
          </a:blip>
          <a:srcRect b="26709"/>
          <a:stretch/>
        </p:blipFill>
        <p:spPr>
          <a:xfrm>
            <a:off x="1982465" y="1334746"/>
            <a:ext cx="1177821" cy="1361003"/>
          </a:xfrm>
          <a:prstGeom prst="rect">
            <a:avLst/>
          </a:prstGeom>
          <a:noFill/>
          <a:ln>
            <a:noFill/>
          </a:ln>
        </p:spPr>
      </p:pic>
      <p:pic>
        <p:nvPicPr>
          <p:cNvPr id="3" name="Picture 2" descr="A person wearing glasses and a black shirt&#10;&#10;Description automatically generated with low confidence">
            <a:extLst>
              <a:ext uri="{FF2B5EF4-FFF2-40B4-BE49-F238E27FC236}">
                <a16:creationId xmlns:a16="http://schemas.microsoft.com/office/drawing/2014/main" id="{855BD32B-B89D-43F4-1227-16283B1BF96B}"/>
              </a:ext>
            </a:extLst>
          </p:cNvPr>
          <p:cNvPicPr>
            <a:picLocks noChangeAspect="1"/>
          </p:cNvPicPr>
          <p:nvPr/>
        </p:nvPicPr>
        <p:blipFill rotWithShape="1">
          <a:blip r:embed="rId7">
            <a:alphaModFix/>
          </a:blip>
          <a:srcRect t="5366" b="29336"/>
          <a:stretch/>
        </p:blipFill>
        <p:spPr>
          <a:xfrm>
            <a:off x="1998499" y="3281804"/>
            <a:ext cx="1138049" cy="1160789"/>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79"/>
        <p:cNvGrpSpPr/>
        <p:nvPr/>
      </p:nvGrpSpPr>
      <p:grpSpPr>
        <a:xfrm>
          <a:off x="0" y="0"/>
          <a:ext cx="0" cy="0"/>
          <a:chOff x="0" y="0"/>
          <a:chExt cx="0" cy="0"/>
        </a:xfrm>
      </p:grpSpPr>
      <p:sp>
        <p:nvSpPr>
          <p:cNvPr id="80" name="Google Shape;80;p15"/>
          <p:cNvSpPr txBox="1"/>
          <p:nvPr/>
        </p:nvSpPr>
        <p:spPr>
          <a:xfrm>
            <a:off x="375600" y="4636000"/>
            <a:ext cx="8768400" cy="80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1" name="Google Shape;81;p15"/>
          <p:cNvSpPr txBox="1"/>
          <p:nvPr/>
        </p:nvSpPr>
        <p:spPr>
          <a:xfrm>
            <a:off x="233444" y="34802"/>
            <a:ext cx="8534956" cy="49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 sz="4400" b="1" dirty="0">
                <a:solidFill>
                  <a:schemeClr val="lt1"/>
                </a:solidFill>
                <a:latin typeface="Montserrat"/>
                <a:ea typeface="Montserrat"/>
                <a:cs typeface="Montserrat"/>
                <a:sym typeface="Montserrat"/>
              </a:rPr>
              <a:t>What makes us different</a:t>
            </a:r>
            <a:endParaRPr sz="4400" b="1" i="0" u="none" strike="noStrike" cap="none" dirty="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dirty="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endParaRPr sz="800" b="1" i="0" u="none" strike="noStrike" cap="none" dirty="0">
              <a:solidFill>
                <a:schemeClr val="lt1"/>
              </a:solidFill>
              <a:latin typeface="Montserrat"/>
              <a:ea typeface="Montserrat"/>
              <a:cs typeface="Montserrat"/>
              <a:sym typeface="Montserrat"/>
            </a:endParaRPr>
          </a:p>
          <a:p>
            <a:pPr marL="457200" marR="0" lvl="0" indent="-342900" algn="l" rtl="0">
              <a:lnSpc>
                <a:spcPct val="90000"/>
              </a:lnSpc>
              <a:spcBef>
                <a:spcPts val="0"/>
              </a:spcBef>
              <a:spcAft>
                <a:spcPts val="0"/>
              </a:spcAft>
              <a:buClr>
                <a:schemeClr val="lt1"/>
              </a:buClr>
              <a:buSzPts val="1800"/>
              <a:buFont typeface="Nunito"/>
              <a:buChar char="●"/>
            </a:pPr>
            <a:r>
              <a:rPr lang="en" sz="1800" b="0" i="0" u="none" strike="noStrike" cap="none" dirty="0">
                <a:solidFill>
                  <a:schemeClr val="lt1"/>
                </a:solidFill>
                <a:latin typeface="Montserrat"/>
                <a:ea typeface="Montserrat"/>
                <a:cs typeface="Montserrat"/>
                <a:sym typeface="Montserrat"/>
              </a:rPr>
              <a:t>Our senior staff is </a:t>
            </a:r>
            <a:r>
              <a:rPr lang="en" sz="1800" b="1" i="0" u="none" strike="noStrike" cap="none" dirty="0">
                <a:solidFill>
                  <a:schemeClr val="lt1"/>
                </a:solidFill>
                <a:latin typeface="Montserrat"/>
                <a:ea typeface="Montserrat"/>
                <a:cs typeface="Montserrat"/>
                <a:sym typeface="Montserrat"/>
              </a:rPr>
              <a:t>always</a:t>
            </a:r>
            <a:r>
              <a:rPr lang="en" sz="1800" b="0" i="1" u="none" strike="noStrike" cap="none" dirty="0">
                <a:solidFill>
                  <a:schemeClr val="lt1"/>
                </a:solidFill>
                <a:latin typeface="Montserrat"/>
                <a:ea typeface="Montserrat"/>
                <a:cs typeface="Montserrat"/>
                <a:sym typeface="Montserrat"/>
              </a:rPr>
              <a:t> </a:t>
            </a:r>
            <a:r>
              <a:rPr lang="en" sz="1800" b="0" i="0" u="none" strike="noStrike" cap="none" dirty="0">
                <a:solidFill>
                  <a:schemeClr val="lt1"/>
                </a:solidFill>
                <a:latin typeface="Montserrat"/>
                <a:ea typeface="Montserrat"/>
                <a:cs typeface="Montserrat"/>
                <a:sym typeface="Montserrat"/>
              </a:rPr>
              <a:t>involved in the day-to-day client management and creative work.</a:t>
            </a:r>
            <a:endParaRPr sz="1800" b="0" i="0" u="none" strike="noStrike" cap="none" dirty="0">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600"/>
              <a:buFont typeface="Arial"/>
              <a:buNone/>
            </a:pPr>
            <a:endParaRPr sz="600" b="0" i="0" u="none" strike="noStrike" cap="none" dirty="0">
              <a:solidFill>
                <a:schemeClr val="lt1"/>
              </a:solidFill>
              <a:latin typeface="Montserrat"/>
              <a:ea typeface="Montserrat"/>
              <a:cs typeface="Montserrat"/>
              <a:sym typeface="Montserrat"/>
            </a:endParaRPr>
          </a:p>
          <a:p>
            <a:pPr marL="0" marR="0" lvl="0" indent="0" algn="l" rtl="0">
              <a:lnSpc>
                <a:spcPct val="90000"/>
              </a:lnSpc>
              <a:spcBef>
                <a:spcPts val="0"/>
              </a:spcBef>
              <a:spcAft>
                <a:spcPts val="0"/>
              </a:spcAft>
              <a:buClr>
                <a:srgbClr val="000000"/>
              </a:buClr>
              <a:buSzPts val="600"/>
              <a:buFont typeface="Arial"/>
              <a:buNone/>
            </a:pPr>
            <a:endParaRPr sz="600" b="0" i="0" u="none" strike="noStrike" cap="none" dirty="0">
              <a:solidFill>
                <a:schemeClr val="lt1"/>
              </a:solidFill>
              <a:latin typeface="Montserrat"/>
              <a:ea typeface="Montserrat"/>
              <a:cs typeface="Montserrat"/>
              <a:sym typeface="Montserrat"/>
            </a:endParaRPr>
          </a:p>
          <a:p>
            <a:pPr marL="457200" marR="0" lvl="0" indent="-342900" algn="l" rtl="0">
              <a:lnSpc>
                <a:spcPct val="90000"/>
              </a:lnSpc>
              <a:spcBef>
                <a:spcPts val="1000"/>
              </a:spcBef>
              <a:spcAft>
                <a:spcPts val="0"/>
              </a:spcAft>
              <a:buClr>
                <a:schemeClr val="lt1"/>
              </a:buClr>
              <a:buSzPts val="1800"/>
              <a:buFont typeface="Montserrat"/>
              <a:buChar char="●"/>
            </a:pPr>
            <a:r>
              <a:rPr lang="en" sz="1800" b="0" i="0" u="none" strike="noStrike" cap="none" dirty="0">
                <a:solidFill>
                  <a:schemeClr val="lt1"/>
                </a:solidFill>
                <a:latin typeface="Montserrat"/>
                <a:ea typeface="Montserrat"/>
                <a:cs typeface="Montserrat"/>
                <a:sym typeface="Montserrat"/>
              </a:rPr>
              <a:t>We build long-term partnerships with our clients.</a:t>
            </a:r>
            <a:endParaRPr sz="1800" b="0" i="0" u="none" strike="noStrike" cap="none" dirty="0">
              <a:solidFill>
                <a:schemeClr val="lt1"/>
              </a:solidFill>
              <a:latin typeface="Montserrat"/>
              <a:ea typeface="Montserrat"/>
              <a:cs typeface="Montserrat"/>
              <a:sym typeface="Montserrat"/>
            </a:endParaRPr>
          </a:p>
          <a:p>
            <a:pPr marL="0" marR="0" lvl="0" indent="0" algn="l" rtl="0">
              <a:lnSpc>
                <a:spcPct val="90000"/>
              </a:lnSpc>
              <a:spcBef>
                <a:spcPts val="1000"/>
              </a:spcBef>
              <a:spcAft>
                <a:spcPts val="0"/>
              </a:spcAft>
              <a:buClr>
                <a:srgbClr val="000000"/>
              </a:buClr>
              <a:buSzPts val="600"/>
              <a:buFont typeface="Arial"/>
              <a:buNone/>
            </a:pPr>
            <a:endParaRPr sz="600" b="0" i="0" u="none" strike="noStrike" cap="none" dirty="0">
              <a:solidFill>
                <a:schemeClr val="lt1"/>
              </a:solidFill>
              <a:latin typeface="Montserrat"/>
              <a:ea typeface="Montserrat"/>
              <a:cs typeface="Montserrat"/>
              <a:sym typeface="Montserrat"/>
            </a:endParaRPr>
          </a:p>
          <a:p>
            <a:pPr marL="457200" marR="0" lvl="0" indent="-342900" algn="l" rtl="0">
              <a:lnSpc>
                <a:spcPct val="90000"/>
              </a:lnSpc>
              <a:spcBef>
                <a:spcPts val="1200"/>
              </a:spcBef>
              <a:spcAft>
                <a:spcPts val="0"/>
              </a:spcAft>
              <a:buClr>
                <a:schemeClr val="lt1"/>
              </a:buClr>
              <a:buSzPts val="1800"/>
              <a:buFont typeface="Nunito"/>
              <a:buChar char="●"/>
            </a:pPr>
            <a:r>
              <a:rPr lang="en" sz="1800" b="0" i="0" u="none" strike="noStrike" cap="none" dirty="0">
                <a:solidFill>
                  <a:schemeClr val="lt1"/>
                </a:solidFill>
                <a:latin typeface="Montserrat"/>
                <a:ea typeface="Montserrat"/>
                <a:cs typeface="Montserrat"/>
                <a:sym typeface="Montserrat"/>
              </a:rPr>
              <a:t>Our team brings diverse and complementary skills to keep pace with the changing media environment.</a:t>
            </a:r>
            <a:endParaRPr sz="1800" b="0" i="0" u="none" strike="noStrike" cap="none" dirty="0">
              <a:solidFill>
                <a:schemeClr val="lt1"/>
              </a:solidFill>
              <a:latin typeface="Montserrat"/>
              <a:ea typeface="Montserrat"/>
              <a:cs typeface="Montserrat"/>
              <a:sym typeface="Montserrat"/>
            </a:endParaRPr>
          </a:p>
          <a:p>
            <a:pPr marL="457200" marR="0" lvl="0" indent="0" algn="l" rtl="0">
              <a:lnSpc>
                <a:spcPct val="90000"/>
              </a:lnSpc>
              <a:spcBef>
                <a:spcPts val="1200"/>
              </a:spcBef>
              <a:spcAft>
                <a:spcPts val="0"/>
              </a:spcAft>
              <a:buClr>
                <a:srgbClr val="000000"/>
              </a:buClr>
              <a:buSzPts val="600"/>
              <a:buFont typeface="Arial"/>
              <a:buNone/>
            </a:pPr>
            <a:endParaRPr sz="600" b="0" i="0" u="none" strike="noStrike" cap="none" dirty="0">
              <a:solidFill>
                <a:schemeClr val="lt1"/>
              </a:solidFill>
              <a:latin typeface="Montserrat"/>
              <a:ea typeface="Montserrat"/>
              <a:cs typeface="Montserrat"/>
              <a:sym typeface="Montserrat"/>
            </a:endParaRPr>
          </a:p>
          <a:p>
            <a:pPr marL="457200" marR="0" lvl="0" indent="-342900" algn="l" rtl="0">
              <a:lnSpc>
                <a:spcPct val="90000"/>
              </a:lnSpc>
              <a:spcBef>
                <a:spcPts val="1200"/>
              </a:spcBef>
              <a:spcAft>
                <a:spcPts val="0"/>
              </a:spcAft>
              <a:buClr>
                <a:schemeClr val="lt1"/>
              </a:buClr>
              <a:buSzPts val="1800"/>
              <a:buFont typeface="Montserrat"/>
              <a:buChar char="●"/>
            </a:pPr>
            <a:r>
              <a:rPr lang="en" sz="1800" b="0" i="0" u="none" strike="noStrike" cap="none" dirty="0">
                <a:solidFill>
                  <a:schemeClr val="lt1"/>
                </a:solidFill>
                <a:latin typeface="Montserrat"/>
                <a:ea typeface="Montserrat"/>
                <a:cs typeface="Montserrat"/>
                <a:sym typeface="Montserrat"/>
              </a:rPr>
              <a:t>We believe the best communicators are the smartest, not the loudest. We work with clients to communicate strategically and earn attention.</a:t>
            </a:r>
            <a:endParaRPr sz="4800" b="1" i="0" u="none" strike="noStrike" cap="none" dirty="0">
              <a:solidFill>
                <a:schemeClr val="lt1"/>
              </a:solidFill>
              <a:latin typeface="Montserrat"/>
              <a:ea typeface="Montserrat"/>
              <a:cs typeface="Montserrat"/>
              <a:sym typeface="Montserrat"/>
            </a:endParaRPr>
          </a:p>
        </p:txBody>
      </p:sp>
      <p:sp>
        <p:nvSpPr>
          <p:cNvPr id="82" name="Google Shape;8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solidFill>
                  <a:schemeClr val="lt1"/>
                </a:solidFill>
                <a:latin typeface="Montserrat"/>
                <a:ea typeface="Montserrat"/>
                <a:cs typeface="Montserrat"/>
                <a:sym typeface="Montserrat"/>
              </a:rPr>
              <a:t>4</a:t>
            </a:fld>
            <a:endParaRPr dirty="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311700" y="144703"/>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dirty="0">
                <a:solidFill>
                  <a:schemeClr val="accent4"/>
                </a:solidFill>
                <a:latin typeface="Montserrat ExtraBold"/>
                <a:ea typeface="Montserrat ExtraBold"/>
                <a:cs typeface="Montserrat ExtraBold"/>
                <a:sym typeface="Montserrat ExtraBold"/>
              </a:rPr>
              <a:t>A Broad Array of Capabilities</a:t>
            </a:r>
            <a:endParaRPr sz="3600" dirty="0">
              <a:solidFill>
                <a:schemeClr val="accent4"/>
              </a:solidFill>
              <a:latin typeface="Montserrat ExtraBold"/>
              <a:ea typeface="Montserrat ExtraBold"/>
              <a:cs typeface="Montserrat ExtraBold"/>
              <a:sym typeface="Montserrat ExtraBold"/>
            </a:endParaRPr>
          </a:p>
        </p:txBody>
      </p:sp>
      <p:sp>
        <p:nvSpPr>
          <p:cNvPr id="311" name="Google Shape;31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latin typeface="Montserrat"/>
                <a:ea typeface="Montserrat"/>
                <a:cs typeface="Montserrat"/>
                <a:sym typeface="Montserrat"/>
              </a:rPr>
              <a:t>5</a:t>
            </a:fld>
            <a:endParaRPr dirty="0">
              <a:latin typeface="Montserrat"/>
              <a:ea typeface="Montserrat"/>
              <a:cs typeface="Montserrat"/>
              <a:sym typeface="Montserrat"/>
            </a:endParaRPr>
          </a:p>
        </p:txBody>
      </p:sp>
      <p:graphicFrame>
        <p:nvGraphicFramePr>
          <p:cNvPr id="6" name="Table 5">
            <a:extLst>
              <a:ext uri="{FF2B5EF4-FFF2-40B4-BE49-F238E27FC236}">
                <a16:creationId xmlns:a16="http://schemas.microsoft.com/office/drawing/2014/main" id="{DF41FB1D-7FD4-53AF-3F1E-139AF8B5C8AA}"/>
              </a:ext>
            </a:extLst>
          </p:cNvPr>
          <p:cNvGraphicFramePr>
            <a:graphicFrameLocks noGrp="1"/>
          </p:cNvGraphicFramePr>
          <p:nvPr>
            <p:extLst>
              <p:ext uri="{D42A27DB-BD31-4B8C-83A1-F6EECF244321}">
                <p14:modId xmlns:p14="http://schemas.microsoft.com/office/powerpoint/2010/main" val="2757924066"/>
              </p:ext>
            </p:extLst>
          </p:nvPr>
        </p:nvGraphicFramePr>
        <p:xfrm>
          <a:off x="442698" y="879789"/>
          <a:ext cx="8270996" cy="4119008"/>
        </p:xfrm>
        <a:graphic>
          <a:graphicData uri="http://schemas.openxmlformats.org/drawingml/2006/table">
            <a:tbl>
              <a:tblPr>
                <a:tableStyleId>{5C22544A-7EE6-4342-B048-85BDC9FD1C3A}</a:tableStyleId>
              </a:tblPr>
              <a:tblGrid>
                <a:gridCol w="4012198">
                  <a:extLst>
                    <a:ext uri="{9D8B030D-6E8A-4147-A177-3AD203B41FA5}">
                      <a16:colId xmlns:a16="http://schemas.microsoft.com/office/drawing/2014/main" val="3739218008"/>
                    </a:ext>
                  </a:extLst>
                </a:gridCol>
                <a:gridCol w="4258798">
                  <a:extLst>
                    <a:ext uri="{9D8B030D-6E8A-4147-A177-3AD203B41FA5}">
                      <a16:colId xmlns:a16="http://schemas.microsoft.com/office/drawing/2014/main" val="2776231879"/>
                    </a:ext>
                  </a:extLst>
                </a:gridCol>
              </a:tblGrid>
              <a:tr h="233166">
                <a:tc>
                  <a:txBody>
                    <a:bodyPr/>
                    <a:lstStyle/>
                    <a:p>
                      <a:pPr marL="0" marR="0" algn="ctr">
                        <a:lnSpc>
                          <a:spcPct val="115000"/>
                        </a:lnSpc>
                        <a:spcBef>
                          <a:spcPts val="0"/>
                        </a:spcBef>
                        <a:spcAft>
                          <a:spcPts val="0"/>
                        </a:spcAft>
                      </a:pPr>
                      <a:r>
                        <a:rPr lang="en-US" sz="1100" b="1" dirty="0">
                          <a:solidFill>
                            <a:schemeClr val="bg1"/>
                          </a:solidFill>
                          <a:effectLst/>
                          <a:latin typeface="Montserrat" panose="00000500000000000000" pitchFamily="2" charset="0"/>
                        </a:rPr>
                        <a:t>Messaging &amp; Strategic Communications</a:t>
                      </a:r>
                      <a:endParaRPr lang="en-US" sz="1100" b="1" dirty="0">
                        <a:solidFill>
                          <a:schemeClr val="bg1"/>
                        </a:solidFill>
                        <a:effectLst/>
                        <a:latin typeface="Montserrat" panose="00000500000000000000" pitchFamily="2" charset="0"/>
                        <a:ea typeface="Arial" panose="020B0604020202020204" pitchFamily="34" charset="0"/>
                      </a:endParaRP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algn="ctr">
                        <a:lnSpc>
                          <a:spcPct val="115000"/>
                        </a:lnSpc>
                        <a:spcBef>
                          <a:spcPts val="0"/>
                        </a:spcBef>
                        <a:spcAft>
                          <a:spcPts val="0"/>
                        </a:spcAft>
                      </a:pPr>
                      <a:r>
                        <a:rPr lang="en-US" sz="1100" b="1" dirty="0">
                          <a:solidFill>
                            <a:schemeClr val="bg1"/>
                          </a:solidFill>
                          <a:effectLst/>
                          <a:latin typeface="Montserrat" panose="00000500000000000000" pitchFamily="2" charset="0"/>
                        </a:rPr>
                        <a:t>Training &amp; Spokesperson Preparation</a:t>
                      </a:r>
                      <a:endParaRPr lang="en-US" sz="1100" b="1" dirty="0">
                        <a:solidFill>
                          <a:schemeClr val="bg1"/>
                        </a:solidFill>
                        <a:effectLst/>
                        <a:latin typeface="Montserrat" panose="00000500000000000000" pitchFamily="2" charset="0"/>
                        <a:ea typeface="Arial" panose="020B0604020202020204" pitchFamily="34" charset="0"/>
                      </a:endParaRP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29475982"/>
                  </a:ext>
                </a:extLst>
              </a:tr>
              <a:tr h="1579642">
                <a:tc>
                  <a:txBody>
                    <a:bodyPr/>
                    <a:lstStyle/>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Communications Planning</a:t>
                      </a:r>
                    </a:p>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Communications &amp; Competitive Audits</a:t>
                      </a:r>
                    </a:p>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Messaging &amp; Platform Development</a:t>
                      </a:r>
                    </a:p>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Narrative Creation  </a:t>
                      </a:r>
                    </a:p>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Positioning Statements</a:t>
                      </a:r>
                    </a:p>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Vision &amp; Mission Statements</a:t>
                      </a:r>
                    </a:p>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Elevator Pitches</a:t>
                      </a:r>
                    </a:p>
                    <a:p>
                      <a:pPr marL="171450" marR="0" lvl="0" indent="-171450">
                        <a:lnSpc>
                          <a:spcPct val="115000"/>
                        </a:lnSpc>
                        <a:spcBef>
                          <a:spcPts val="0"/>
                        </a:spcBef>
                        <a:spcAft>
                          <a:spcPts val="0"/>
                        </a:spcAft>
                        <a:buFont typeface="Courier New" panose="02070309020205020404" pitchFamily="49" charset="0"/>
                        <a:buChar char="o"/>
                      </a:pPr>
                      <a:r>
                        <a:rPr lang="en-US" sz="1100" u="none" strike="noStrike" dirty="0">
                          <a:effectLst/>
                          <a:latin typeface="Montserrat" panose="00000500000000000000" pitchFamily="2" charset="0"/>
                        </a:rPr>
                        <a:t>Fact Sheets and Material Development</a:t>
                      </a:r>
                      <a:endParaRPr lang="en-US" sz="1100" u="none" strike="noStrike" dirty="0">
                        <a:effectLst/>
                        <a:latin typeface="Montserrat" panose="00000500000000000000" pitchFamily="2" charset="0"/>
                        <a:ea typeface="Arial" panose="020B0604020202020204" pitchFamily="34" charset="0"/>
                      </a:endParaRP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Messaging Training</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Media Training &amp; Executive Team Preparation</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Spokesperson 1:1 Training &amp; Mock Interviews</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Crisis Communication Protocol and Scenario Training</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Speaker and Presentation Training</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Investor / Earnings Call Preparation </a:t>
                      </a: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618814"/>
                  </a:ext>
                </a:extLst>
              </a:tr>
              <a:tr h="232803">
                <a:tc>
                  <a:txBody>
                    <a:bodyPr/>
                    <a:lstStyle/>
                    <a:p>
                      <a:pPr marL="0" marR="0" algn="ctr" rtl="0">
                        <a:lnSpc>
                          <a:spcPct val="115000"/>
                        </a:lnSpc>
                        <a:spcBef>
                          <a:spcPts val="0"/>
                        </a:spcBef>
                        <a:spcAft>
                          <a:spcPts val="0"/>
                        </a:spcAft>
                        <a:buClr>
                          <a:srgbClr val="000000"/>
                        </a:buClr>
                        <a:buFont typeface="Arial"/>
                      </a:pPr>
                      <a:r>
                        <a:rPr lang="en-US" sz="1100" b="1" i="0" u="none" strike="noStrike" cap="none" dirty="0">
                          <a:solidFill>
                            <a:schemeClr val="bg1"/>
                          </a:solidFill>
                          <a:effectLst/>
                          <a:latin typeface="Montserrat" panose="00000500000000000000" pitchFamily="2" charset="0"/>
                          <a:ea typeface="+mn-ea"/>
                          <a:cs typeface="+mn-cs"/>
                          <a:sym typeface="Arial"/>
                        </a:rPr>
                        <a:t>Public &amp; Media Relations</a:t>
                      </a: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rtl="0">
                        <a:lnSpc>
                          <a:spcPct val="115000"/>
                        </a:lnSpc>
                        <a:spcBef>
                          <a:spcPts val="0"/>
                        </a:spcBef>
                        <a:spcAft>
                          <a:spcPts val="0"/>
                        </a:spcAft>
                        <a:buClr>
                          <a:srgbClr val="000000"/>
                        </a:buClr>
                        <a:buFont typeface="Arial"/>
                      </a:pPr>
                      <a:r>
                        <a:rPr lang="en-US" sz="1100" b="1" i="0" u="none" strike="noStrike" cap="none" dirty="0">
                          <a:solidFill>
                            <a:schemeClr val="bg1"/>
                          </a:solidFill>
                          <a:effectLst/>
                          <a:latin typeface="Montserrat" panose="00000500000000000000" pitchFamily="2" charset="0"/>
                          <a:ea typeface="+mn-ea"/>
                          <a:cs typeface="+mn-cs"/>
                          <a:sym typeface="Arial"/>
                        </a:rPr>
                        <a:t>Digital Strategy &amp; Multimedia</a:t>
                      </a: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774117675"/>
                  </a:ext>
                </a:extLst>
              </a:tr>
              <a:tr h="1747997">
                <a:tc>
                  <a:txBody>
                    <a:bodyPr/>
                    <a:lstStyle/>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Proactive Outreach</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Rapid Response</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Press Release &amp; News Pipeline</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Thought Leadership Programs</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Editorial Strategy</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Contributed Article &amp; Op-ed Creation</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Media Training</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Event &amp; Conference Support</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Speech &amp; Presentation Writing</a:t>
                      </a: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Web Content Development</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Social Media Management</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Digital Campaigns &amp; Boosted Content</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Videography &amp; Multimedia</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Video production</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Email Marketing &amp; Newsletters</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Blog &amp; Digital Content Creation</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Asset Development </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Collateral and Fact Sheets</a:t>
                      </a:r>
                    </a:p>
                    <a:p>
                      <a:pPr marL="171450" marR="0" lvl="0" indent="-171450" algn="l" rtl="0">
                        <a:lnSpc>
                          <a:spcPct val="115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dk1"/>
                          </a:solidFill>
                          <a:effectLst/>
                          <a:latin typeface="Montserrat" panose="00000500000000000000" pitchFamily="2" charset="0"/>
                          <a:ea typeface="+mn-ea"/>
                          <a:cs typeface="+mn-cs"/>
                          <a:sym typeface="Arial"/>
                        </a:rPr>
                        <a:t>Visuals and Infographics</a:t>
                      </a:r>
                    </a:p>
                  </a:txBody>
                  <a:tcPr marL="39769" marR="39769" marT="39769" marB="39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870760"/>
                  </a:ext>
                </a:extLst>
              </a:tr>
            </a:tbl>
          </a:graphicData>
        </a:graphic>
      </p:graphicFrame>
    </p:spTree>
    <p:extLst>
      <p:ext uri="{BB962C8B-B14F-4D97-AF65-F5344CB8AC3E}">
        <p14:creationId xmlns:p14="http://schemas.microsoft.com/office/powerpoint/2010/main" val="215358963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29" name="Picture 12" descr="Locust Walk (@LocustWalkPtrs) / Twitter">
            <a:extLst>
              <a:ext uri="{FF2B5EF4-FFF2-40B4-BE49-F238E27FC236}">
                <a16:creationId xmlns:a16="http://schemas.microsoft.com/office/drawing/2014/main" id="{058C0A4B-805A-30CB-3E0A-3F69CD108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685" y="2749240"/>
            <a:ext cx="1569055" cy="15690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AF05D6E4-3E1A-4CAD-9684-D6FEF06AB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282" y="2254253"/>
            <a:ext cx="1406160" cy="781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012637D-BC60-1516-5189-06B711E24215}"/>
              </a:ext>
            </a:extLst>
          </p:cNvPr>
          <p:cNvPicPr>
            <a:picLocks noChangeAspect="1"/>
          </p:cNvPicPr>
          <p:nvPr/>
        </p:nvPicPr>
        <p:blipFill>
          <a:blip r:embed="rId5"/>
          <a:stretch>
            <a:fillRect/>
          </a:stretch>
        </p:blipFill>
        <p:spPr>
          <a:xfrm>
            <a:off x="251685" y="1363108"/>
            <a:ext cx="2102879" cy="1098923"/>
          </a:xfrm>
          <a:prstGeom prst="rect">
            <a:avLst/>
          </a:prstGeom>
        </p:spPr>
      </p:pic>
      <p:pic>
        <p:nvPicPr>
          <p:cNvPr id="27" name="Picture 26">
            <a:extLst>
              <a:ext uri="{FF2B5EF4-FFF2-40B4-BE49-F238E27FC236}">
                <a16:creationId xmlns:a16="http://schemas.microsoft.com/office/drawing/2014/main" id="{FC5C782F-81B3-0223-CC63-4092E08E8C4D}"/>
              </a:ext>
            </a:extLst>
          </p:cNvPr>
          <p:cNvPicPr>
            <a:picLocks noChangeAspect="1"/>
          </p:cNvPicPr>
          <p:nvPr/>
        </p:nvPicPr>
        <p:blipFill>
          <a:blip r:embed="rId6"/>
          <a:stretch>
            <a:fillRect/>
          </a:stretch>
        </p:blipFill>
        <p:spPr>
          <a:xfrm>
            <a:off x="361417" y="716663"/>
            <a:ext cx="1919591" cy="843539"/>
          </a:xfrm>
          <a:prstGeom prst="rect">
            <a:avLst/>
          </a:prstGeom>
        </p:spPr>
      </p:pic>
      <p:pic>
        <p:nvPicPr>
          <p:cNvPr id="28" name="Picture 27">
            <a:extLst>
              <a:ext uri="{FF2B5EF4-FFF2-40B4-BE49-F238E27FC236}">
                <a16:creationId xmlns:a16="http://schemas.microsoft.com/office/drawing/2014/main" id="{9A920A52-C287-F341-676C-F1635BEEE20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462237" y="3534976"/>
            <a:ext cx="2165253" cy="1623940"/>
          </a:xfrm>
          <a:prstGeom prst="rect">
            <a:avLst/>
          </a:prstGeom>
        </p:spPr>
      </p:pic>
      <p:sp>
        <p:nvSpPr>
          <p:cNvPr id="308" name="Google Shape;308;p29"/>
          <p:cNvSpPr txBox="1">
            <a:spLocks noGrp="1"/>
          </p:cNvSpPr>
          <p:nvPr>
            <p:ph type="title"/>
          </p:nvPr>
        </p:nvSpPr>
        <p:spPr>
          <a:xfrm>
            <a:off x="311700" y="154054"/>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dirty="0">
                <a:solidFill>
                  <a:schemeClr val="accent4"/>
                </a:solidFill>
                <a:latin typeface="Montserrat ExtraBold"/>
                <a:ea typeface="Montserrat ExtraBold"/>
                <a:cs typeface="Montserrat ExtraBold"/>
                <a:sym typeface="Montserrat ExtraBold"/>
              </a:rPr>
              <a:t>Recent life science engagements</a:t>
            </a:r>
            <a:endParaRPr sz="3600" dirty="0">
              <a:solidFill>
                <a:schemeClr val="accent4"/>
              </a:solidFill>
              <a:latin typeface="Montserrat ExtraBold"/>
              <a:ea typeface="Montserrat ExtraBold"/>
              <a:cs typeface="Montserrat ExtraBold"/>
              <a:sym typeface="Montserrat ExtraBold"/>
            </a:endParaRPr>
          </a:p>
        </p:txBody>
      </p:sp>
      <p:sp>
        <p:nvSpPr>
          <p:cNvPr id="311" name="Google Shape;31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latin typeface="Montserrat"/>
                <a:ea typeface="Montserrat"/>
                <a:cs typeface="Montserrat"/>
                <a:sym typeface="Montserrat"/>
              </a:rPr>
              <a:t>6</a:t>
            </a:fld>
            <a:endParaRPr dirty="0">
              <a:latin typeface="Montserrat"/>
              <a:ea typeface="Montserrat"/>
              <a:cs typeface="Montserrat"/>
              <a:sym typeface="Montserrat"/>
            </a:endParaRPr>
          </a:p>
        </p:txBody>
      </p:sp>
      <p:pic>
        <p:nvPicPr>
          <p:cNvPr id="2" name="Picture 2" descr="Aldatu Biosciences">
            <a:extLst>
              <a:ext uri="{FF2B5EF4-FFF2-40B4-BE49-F238E27FC236}">
                <a16:creationId xmlns:a16="http://schemas.microsoft.com/office/drawing/2014/main" id="{1AC0802C-0063-1027-0E2A-38CDBE0C72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5331" y="945445"/>
            <a:ext cx="1902927" cy="4327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2492691-F6CB-009D-5385-A2813B88641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620787" y="1511340"/>
            <a:ext cx="2123669" cy="745036"/>
          </a:xfrm>
          <a:prstGeom prst="rect">
            <a:avLst/>
          </a:prstGeom>
        </p:spPr>
      </p:pic>
      <p:pic>
        <p:nvPicPr>
          <p:cNvPr id="7" name="Picture 6">
            <a:extLst>
              <a:ext uri="{FF2B5EF4-FFF2-40B4-BE49-F238E27FC236}">
                <a16:creationId xmlns:a16="http://schemas.microsoft.com/office/drawing/2014/main" id="{5252AB9A-EEEB-4A73-C499-1C3311A104B1}"/>
              </a:ext>
            </a:extLst>
          </p:cNvPr>
          <p:cNvPicPr>
            <a:picLocks noChangeAspect="1"/>
          </p:cNvPicPr>
          <p:nvPr/>
        </p:nvPicPr>
        <p:blipFill>
          <a:blip r:embed="rId10"/>
          <a:srcRect/>
          <a:stretch/>
        </p:blipFill>
        <p:spPr>
          <a:xfrm>
            <a:off x="5078862" y="1251516"/>
            <a:ext cx="1710996" cy="1210515"/>
          </a:xfrm>
          <a:prstGeom prst="rect">
            <a:avLst/>
          </a:prstGeom>
        </p:spPr>
      </p:pic>
      <p:pic>
        <p:nvPicPr>
          <p:cNvPr id="4098" name="Picture 2" descr="Apellis Pharmaceuticals - Crunchbase Company Profile &amp; Funding">
            <a:extLst>
              <a:ext uri="{FF2B5EF4-FFF2-40B4-BE49-F238E27FC236}">
                <a16:creationId xmlns:a16="http://schemas.microsoft.com/office/drawing/2014/main" id="{4D38DC7E-57BC-F9E4-E6FF-2F91B5FF71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3876" y="864786"/>
            <a:ext cx="1769078" cy="5659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293BD0D-C027-9B8D-AB15-8EAB088887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2857" y="2489527"/>
            <a:ext cx="2123669" cy="5194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C0542F9-DD3E-5C57-B00F-8B41B1923FB9}"/>
              </a:ext>
            </a:extLst>
          </p:cNvPr>
          <p:cNvPicPr>
            <a:picLocks noChangeAspect="1"/>
          </p:cNvPicPr>
          <p:nvPr/>
        </p:nvPicPr>
        <p:blipFill>
          <a:blip r:embed="rId13"/>
          <a:stretch>
            <a:fillRect/>
          </a:stretch>
        </p:blipFill>
        <p:spPr>
          <a:xfrm>
            <a:off x="6971780" y="1489931"/>
            <a:ext cx="2152761" cy="768389"/>
          </a:xfrm>
          <a:prstGeom prst="rect">
            <a:avLst/>
          </a:prstGeom>
        </p:spPr>
      </p:pic>
      <p:pic>
        <p:nvPicPr>
          <p:cNvPr id="13" name="Picture 12">
            <a:extLst>
              <a:ext uri="{FF2B5EF4-FFF2-40B4-BE49-F238E27FC236}">
                <a16:creationId xmlns:a16="http://schemas.microsoft.com/office/drawing/2014/main" id="{890DA3D6-E73B-5191-9A82-3B74FCD3AE27}"/>
              </a:ext>
            </a:extLst>
          </p:cNvPr>
          <p:cNvPicPr>
            <a:picLocks noChangeAspect="1"/>
          </p:cNvPicPr>
          <p:nvPr/>
        </p:nvPicPr>
        <p:blipFill>
          <a:blip r:embed="rId14"/>
          <a:stretch>
            <a:fillRect/>
          </a:stretch>
        </p:blipFill>
        <p:spPr>
          <a:xfrm>
            <a:off x="5310464" y="4083368"/>
            <a:ext cx="1896798" cy="569424"/>
          </a:xfrm>
          <a:prstGeom prst="rect">
            <a:avLst/>
          </a:prstGeom>
        </p:spPr>
      </p:pic>
      <p:pic>
        <p:nvPicPr>
          <p:cNvPr id="15" name="Picture 14" descr="Image result for stoke therapeutics">
            <a:hlinkClick r:id="rId15" tgtFrame="&quot;_blank&quot;"/>
            <a:extLst>
              <a:ext uri="{FF2B5EF4-FFF2-40B4-BE49-F238E27FC236}">
                <a16:creationId xmlns:a16="http://schemas.microsoft.com/office/drawing/2014/main" id="{60DC1C98-AD70-1360-5517-468567CB13BA}"/>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7378227" y="3940140"/>
            <a:ext cx="1433209" cy="699279"/>
          </a:xfrm>
          <a:prstGeom prst="rect">
            <a:avLst/>
          </a:prstGeom>
          <a:noFill/>
          <a:ln>
            <a:noFill/>
          </a:ln>
        </p:spPr>
      </p:pic>
      <p:pic>
        <p:nvPicPr>
          <p:cNvPr id="19" name="Picture 18">
            <a:extLst>
              <a:ext uri="{FF2B5EF4-FFF2-40B4-BE49-F238E27FC236}">
                <a16:creationId xmlns:a16="http://schemas.microsoft.com/office/drawing/2014/main" id="{BC33EA82-936B-7633-C38A-66EDA39A342C}"/>
              </a:ext>
            </a:extLst>
          </p:cNvPr>
          <p:cNvPicPr>
            <a:picLocks noChangeAspect="1"/>
          </p:cNvPicPr>
          <p:nvPr/>
        </p:nvPicPr>
        <p:blipFill>
          <a:blip r:embed="rId17"/>
          <a:stretch>
            <a:fillRect/>
          </a:stretch>
        </p:blipFill>
        <p:spPr>
          <a:xfrm>
            <a:off x="265336" y="2472850"/>
            <a:ext cx="2190863" cy="501676"/>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9B817D5B-A2BB-76CE-F8B2-83E67DC1786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08612" y="938686"/>
            <a:ext cx="2414910" cy="423930"/>
          </a:xfrm>
          <a:prstGeom prst="rect">
            <a:avLst/>
          </a:prstGeom>
        </p:spPr>
      </p:pic>
      <p:pic>
        <p:nvPicPr>
          <p:cNvPr id="4114" name="Picture 18" descr="LocanaBio">
            <a:extLst>
              <a:ext uri="{FF2B5EF4-FFF2-40B4-BE49-F238E27FC236}">
                <a16:creationId xmlns:a16="http://schemas.microsoft.com/office/drawing/2014/main" id="{92772161-B90F-02E5-B17E-39295B35FB3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51931" y="3043020"/>
            <a:ext cx="1960919" cy="102948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Nucleus Network - MassBio">
            <a:extLst>
              <a:ext uri="{FF2B5EF4-FFF2-40B4-BE49-F238E27FC236}">
                <a16:creationId xmlns:a16="http://schemas.microsoft.com/office/drawing/2014/main" id="{8FBB4CC1-D40C-8FA2-C69B-A5C30EBCC78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2811" y="3828468"/>
            <a:ext cx="1482179" cy="109366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logo">
            <a:extLst>
              <a:ext uri="{FF2B5EF4-FFF2-40B4-BE49-F238E27FC236}">
                <a16:creationId xmlns:a16="http://schemas.microsoft.com/office/drawing/2014/main" id="{54559144-84B3-B18B-3CC0-114B3A9C566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14990" y="4081671"/>
            <a:ext cx="1991300" cy="557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71A08C9F-3BE8-8304-A1EB-7EC0AED603C7}"/>
              </a:ext>
            </a:extLst>
          </p:cNvPr>
          <p:cNvPicPr>
            <a:picLocks noChangeAspect="1"/>
          </p:cNvPicPr>
          <p:nvPr/>
        </p:nvPicPr>
        <p:blipFill>
          <a:blip r:embed="rId22"/>
          <a:stretch>
            <a:fillRect/>
          </a:stretch>
        </p:blipFill>
        <p:spPr>
          <a:xfrm>
            <a:off x="5375059" y="2517453"/>
            <a:ext cx="1352620" cy="463574"/>
          </a:xfrm>
          <a:prstGeom prst="rect">
            <a:avLst/>
          </a:prstGeom>
        </p:spPr>
      </p:pic>
      <p:pic>
        <p:nvPicPr>
          <p:cNvPr id="30" name="image1.png">
            <a:extLst>
              <a:ext uri="{FF2B5EF4-FFF2-40B4-BE49-F238E27FC236}">
                <a16:creationId xmlns:a16="http://schemas.microsoft.com/office/drawing/2014/main" id="{FBBE47DE-9A8F-1C79-0FDE-D35BF196B3EB}"/>
              </a:ext>
            </a:extLst>
          </p:cNvPr>
          <p:cNvPicPr/>
          <p:nvPr/>
        </p:nvPicPr>
        <p:blipFill>
          <a:blip r:embed="rId23"/>
          <a:srcRect/>
          <a:stretch>
            <a:fillRect/>
          </a:stretch>
        </p:blipFill>
        <p:spPr>
          <a:xfrm>
            <a:off x="687648" y="3247385"/>
            <a:ext cx="1900965" cy="487860"/>
          </a:xfrm>
          <a:prstGeom prst="rect">
            <a:avLst/>
          </a:prstGeom>
          <a:ln/>
        </p:spPr>
      </p:pic>
      <p:pic>
        <p:nvPicPr>
          <p:cNvPr id="32" name="Picture 20" descr="MassBio - Rare Disease Day 2023">
            <a:extLst>
              <a:ext uri="{FF2B5EF4-FFF2-40B4-BE49-F238E27FC236}">
                <a16:creationId xmlns:a16="http://schemas.microsoft.com/office/drawing/2014/main" id="{08B8A679-CF46-4689-4F4D-6D5966F4DFC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01566" y="3112533"/>
            <a:ext cx="1919591" cy="63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0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sp>
        <p:nvSpPr>
          <p:cNvPr id="106" name="Google Shape;106;p18"/>
          <p:cNvSpPr txBox="1"/>
          <p:nvPr/>
        </p:nvSpPr>
        <p:spPr>
          <a:xfrm>
            <a:off x="375600" y="4636000"/>
            <a:ext cx="8768400" cy="80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7" name="Google Shape;107;p18"/>
          <p:cNvSpPr txBox="1"/>
          <p:nvPr/>
        </p:nvSpPr>
        <p:spPr>
          <a:xfrm>
            <a:off x="70400" y="85543"/>
            <a:ext cx="9262163" cy="4962600"/>
          </a:xfrm>
          <a:prstGeom prst="rect">
            <a:avLst/>
          </a:prstGeom>
          <a:noFill/>
          <a:ln>
            <a:noFill/>
          </a:ln>
        </p:spPr>
        <p:txBody>
          <a:bodyPr spcFirstLastPara="1" wrap="square" lIns="91425" tIns="91425" rIns="91425" bIns="91425" anchor="t" anchorCtr="0">
            <a:noAutofit/>
          </a:bodyPr>
          <a:lstStyle/>
          <a:p>
            <a:pPr>
              <a:buSzPts val="4800"/>
            </a:pPr>
            <a:r>
              <a:rPr lang="en" sz="4000" b="1" dirty="0">
                <a:solidFill>
                  <a:schemeClr val="accent3"/>
                </a:solidFill>
                <a:latin typeface="Montserrat"/>
                <a:sym typeface="Montserrat"/>
              </a:rPr>
              <a:t>Our Approach</a:t>
            </a:r>
          </a:p>
          <a:p>
            <a:pPr>
              <a:buSzPts val="4800"/>
            </a:pPr>
            <a:r>
              <a:rPr lang="en" sz="3200" b="1" i="1" dirty="0">
                <a:solidFill>
                  <a:schemeClr val="accent3"/>
                </a:solidFill>
                <a:latin typeface="Montserrat"/>
                <a:sym typeface="Montserrat"/>
              </a:rPr>
              <a:t>Building an Integrated Campaign</a:t>
            </a:r>
            <a:endParaRPr sz="3200" b="1" i="1" dirty="0">
              <a:solidFill>
                <a:schemeClr val="accent3"/>
              </a:solidFill>
              <a:latin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4800" b="1" i="0" u="none" strike="noStrike" cap="none" dirty="0">
              <a:solidFill>
                <a:schemeClr val="lt1"/>
              </a:solidFill>
              <a:latin typeface="Montserrat"/>
              <a:ea typeface="Montserrat"/>
              <a:cs typeface="Montserrat"/>
              <a:sym typeface="Montserrat"/>
            </a:endParaRPr>
          </a:p>
        </p:txBody>
      </p:sp>
      <p:sp>
        <p:nvSpPr>
          <p:cNvPr id="108" name="Google Shape;108;p18"/>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solidFill>
                  <a:schemeClr val="lt1"/>
                </a:solidFill>
                <a:latin typeface="Montserrat"/>
                <a:ea typeface="Montserrat"/>
                <a:cs typeface="Montserrat"/>
                <a:sym typeface="Montserrat"/>
              </a:rPr>
              <a:t>7</a:t>
            </a:fld>
            <a:endParaRPr dirty="0">
              <a:solidFill>
                <a:schemeClr val="lt1"/>
              </a:solidFill>
              <a:latin typeface="Montserrat"/>
              <a:ea typeface="Montserrat"/>
              <a:cs typeface="Montserrat"/>
              <a:sym typeface="Montserrat"/>
            </a:endParaRPr>
          </a:p>
        </p:txBody>
      </p:sp>
      <p:sp>
        <p:nvSpPr>
          <p:cNvPr id="6" name="Shape 111">
            <a:extLst>
              <a:ext uri="{FF2B5EF4-FFF2-40B4-BE49-F238E27FC236}">
                <a16:creationId xmlns:a16="http://schemas.microsoft.com/office/drawing/2014/main" id="{5D23D75D-0137-4223-8913-93DD6B50D70E}"/>
              </a:ext>
            </a:extLst>
          </p:cNvPr>
          <p:cNvSpPr/>
          <p:nvPr/>
        </p:nvSpPr>
        <p:spPr>
          <a:xfrm rot="10800000">
            <a:off x="1911912" y="2773527"/>
            <a:ext cx="2013076" cy="2000784"/>
          </a:xfrm>
          <a:prstGeom prst="ellipse">
            <a:avLst/>
          </a:prstGeom>
          <a:solidFill>
            <a:schemeClr val="dk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nvGrpSpPr>
          <p:cNvPr id="7" name="Shape 112">
            <a:extLst>
              <a:ext uri="{FF2B5EF4-FFF2-40B4-BE49-F238E27FC236}">
                <a16:creationId xmlns:a16="http://schemas.microsoft.com/office/drawing/2014/main" id="{3C85A1C6-9AD2-4CAF-8D5C-96B5DB22B1D4}"/>
              </a:ext>
            </a:extLst>
          </p:cNvPr>
          <p:cNvGrpSpPr/>
          <p:nvPr/>
        </p:nvGrpSpPr>
        <p:grpSpPr>
          <a:xfrm rot="10800000">
            <a:off x="2477321" y="1398493"/>
            <a:ext cx="2013076" cy="2037919"/>
            <a:chOff x="4562258" y="2032864"/>
            <a:chExt cx="2166000" cy="2166000"/>
          </a:xfrm>
        </p:grpSpPr>
        <p:sp>
          <p:nvSpPr>
            <p:cNvPr id="8" name="Shape 113">
              <a:extLst>
                <a:ext uri="{FF2B5EF4-FFF2-40B4-BE49-F238E27FC236}">
                  <a16:creationId xmlns:a16="http://schemas.microsoft.com/office/drawing/2014/main" id="{B480A0D7-8EF8-4FC3-B8CF-232A2E95A94D}"/>
                </a:ext>
              </a:extLst>
            </p:cNvPr>
            <p:cNvSpPr/>
            <p:nvPr/>
          </p:nvSpPr>
          <p:spPr>
            <a:xfrm>
              <a:off x="4562258" y="2032864"/>
              <a:ext cx="2166000" cy="2166000"/>
            </a:xfrm>
            <a:prstGeom prst="ellipse">
              <a:avLst/>
            </a:prstGeom>
            <a:solidFill>
              <a:schemeClr val="accent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114">
              <a:extLst>
                <a:ext uri="{FF2B5EF4-FFF2-40B4-BE49-F238E27FC236}">
                  <a16:creationId xmlns:a16="http://schemas.microsoft.com/office/drawing/2014/main" id="{F604D146-1E4F-4440-9A43-0FB39A6E1E36}"/>
                </a:ext>
              </a:extLst>
            </p:cNvPr>
            <p:cNvSpPr txBox="1"/>
            <p:nvPr/>
          </p:nvSpPr>
          <p:spPr>
            <a:xfrm rot="10800000">
              <a:off x="4949296" y="2824866"/>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FFFFFF"/>
                  </a:solidFill>
                  <a:latin typeface="Montserrat" panose="020B0604020202020204" charset="0"/>
                  <a:ea typeface="Merriweather"/>
                  <a:cs typeface="Merriweather"/>
                  <a:sym typeface="Merriweather"/>
                </a:rPr>
                <a:t>Business Model</a:t>
              </a:r>
              <a:endParaRPr sz="1800" dirty="0">
                <a:solidFill>
                  <a:srgbClr val="FFFFFF"/>
                </a:solidFill>
                <a:latin typeface="Montserrat" panose="020B0604020202020204" charset="0"/>
                <a:ea typeface="Merriweather"/>
                <a:cs typeface="Merriweather"/>
                <a:sym typeface="Merriweather"/>
              </a:endParaRPr>
            </a:p>
          </p:txBody>
        </p:sp>
      </p:grpSp>
      <p:sp>
        <p:nvSpPr>
          <p:cNvPr id="10" name="Shape 115">
            <a:extLst>
              <a:ext uri="{FF2B5EF4-FFF2-40B4-BE49-F238E27FC236}">
                <a16:creationId xmlns:a16="http://schemas.microsoft.com/office/drawing/2014/main" id="{62922B11-6428-45AE-A742-B063AD28D000}"/>
              </a:ext>
            </a:extLst>
          </p:cNvPr>
          <p:cNvSpPr/>
          <p:nvPr/>
        </p:nvSpPr>
        <p:spPr>
          <a:xfrm rot="10800000">
            <a:off x="3436908" y="2635228"/>
            <a:ext cx="2013076" cy="2009472"/>
          </a:xfrm>
          <a:prstGeom prst="ellipse">
            <a:avLst/>
          </a:prstGeom>
          <a:solidFill>
            <a:schemeClr val="bg1">
              <a:lumMod val="65000"/>
            </a:schemeClr>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117">
            <a:extLst>
              <a:ext uri="{FF2B5EF4-FFF2-40B4-BE49-F238E27FC236}">
                <a16:creationId xmlns:a16="http://schemas.microsoft.com/office/drawing/2014/main" id="{EFB85CD3-74BA-4582-B1B6-29DF85882A52}"/>
              </a:ext>
            </a:extLst>
          </p:cNvPr>
          <p:cNvSpPr txBox="1"/>
          <p:nvPr/>
        </p:nvSpPr>
        <p:spPr>
          <a:xfrm>
            <a:off x="3609605" y="3445087"/>
            <a:ext cx="1496100" cy="82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Montserrat" panose="020B0604020202020204" charset="0"/>
                <a:ea typeface="Merriweather"/>
                <a:cs typeface="Merriweather"/>
                <a:sym typeface="Merriweather"/>
              </a:rPr>
              <a:t>Existing Research Audit</a:t>
            </a:r>
            <a:endParaRPr sz="1800" dirty="0">
              <a:latin typeface="Montserrat" panose="020B0604020202020204" charset="0"/>
              <a:ea typeface="Merriweather"/>
              <a:cs typeface="Merriweather"/>
              <a:sym typeface="Merriweather"/>
            </a:endParaRPr>
          </a:p>
        </p:txBody>
      </p:sp>
      <p:sp>
        <p:nvSpPr>
          <p:cNvPr id="12" name="Shape 118">
            <a:extLst>
              <a:ext uri="{FF2B5EF4-FFF2-40B4-BE49-F238E27FC236}">
                <a16:creationId xmlns:a16="http://schemas.microsoft.com/office/drawing/2014/main" id="{0BEFC840-3B8D-4A10-8387-D9E23F859B5E}"/>
              </a:ext>
            </a:extLst>
          </p:cNvPr>
          <p:cNvSpPr txBox="1"/>
          <p:nvPr/>
        </p:nvSpPr>
        <p:spPr>
          <a:xfrm>
            <a:off x="1969838" y="3306777"/>
            <a:ext cx="1496100" cy="7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rgbClr val="FFFFFF"/>
                </a:solidFill>
                <a:latin typeface="Montserrat" panose="020B0604020202020204" charset="0"/>
                <a:ea typeface="Merriweather"/>
                <a:cs typeface="Merriweather"/>
                <a:sym typeface="Merriweather"/>
              </a:rPr>
              <a:t>Audience Analysis</a:t>
            </a:r>
            <a:endParaRPr sz="1800" dirty="0">
              <a:solidFill>
                <a:srgbClr val="FFFFFF"/>
              </a:solidFill>
              <a:latin typeface="Montserrat" panose="020B0604020202020204" charset="0"/>
              <a:ea typeface="Merriweather"/>
              <a:cs typeface="Merriweather"/>
              <a:sym typeface="Merriweather"/>
            </a:endParaRPr>
          </a:p>
        </p:txBody>
      </p:sp>
      <p:sp>
        <p:nvSpPr>
          <p:cNvPr id="14" name="Shape 120">
            <a:extLst>
              <a:ext uri="{FF2B5EF4-FFF2-40B4-BE49-F238E27FC236}">
                <a16:creationId xmlns:a16="http://schemas.microsoft.com/office/drawing/2014/main" id="{FE15900D-C7AB-45E2-B577-DD40722549CF}"/>
              </a:ext>
            </a:extLst>
          </p:cNvPr>
          <p:cNvSpPr txBox="1"/>
          <p:nvPr/>
        </p:nvSpPr>
        <p:spPr>
          <a:xfrm>
            <a:off x="280851" y="1458614"/>
            <a:ext cx="2052599" cy="784143"/>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b="1" dirty="0">
                <a:latin typeface="Montserrat" panose="020B0604020202020204" charset="0"/>
                <a:ea typeface="Merriweather"/>
                <a:cs typeface="Merriweather"/>
                <a:sym typeface="Merriweather"/>
              </a:rPr>
              <a:t>Understand</a:t>
            </a:r>
            <a:r>
              <a:rPr lang="en" sz="1100" b="1" dirty="0">
                <a:latin typeface="Montserrat" panose="020B0604020202020204" charset="0"/>
                <a:ea typeface="Merriweather"/>
                <a:cs typeface="Merriweather"/>
                <a:sym typeface="Merriweather"/>
              </a:rPr>
              <a:t> </a:t>
            </a:r>
            <a:r>
              <a:rPr lang="en" sz="1100" dirty="0">
                <a:latin typeface="Montserrat" panose="020B0604020202020204" charset="0"/>
                <a:ea typeface="Merriweather"/>
                <a:cs typeface="Merriweather"/>
                <a:sym typeface="Merriweather"/>
              </a:rPr>
              <a:t>your business </a:t>
            </a:r>
            <a:r>
              <a:rPr lang="en-US" sz="1100" dirty="0">
                <a:latin typeface="Montserrat" panose="020B0604020202020204" charset="0"/>
                <a:ea typeface="Merriweather"/>
                <a:cs typeface="Merriweather"/>
                <a:sym typeface="Merriweather"/>
              </a:rPr>
              <a:t>objectives, clinical milestones, and financial catalysts</a:t>
            </a:r>
            <a:endParaRPr sz="1100" dirty="0">
              <a:latin typeface="Montserrat" panose="020B0604020202020204" charset="0"/>
              <a:ea typeface="Merriweather"/>
              <a:cs typeface="Merriweather"/>
              <a:sym typeface="Merriweather"/>
            </a:endParaRPr>
          </a:p>
          <a:p>
            <a:pPr marL="0" lvl="0" indent="0">
              <a:spcBef>
                <a:spcPts val="0"/>
              </a:spcBef>
              <a:spcAft>
                <a:spcPts val="0"/>
              </a:spcAft>
              <a:buNone/>
            </a:pPr>
            <a:endParaRPr sz="1100" dirty="0">
              <a:latin typeface="Merriweather"/>
              <a:ea typeface="Merriweather"/>
              <a:cs typeface="Merriweather"/>
              <a:sym typeface="Merriweather"/>
            </a:endParaRPr>
          </a:p>
        </p:txBody>
      </p:sp>
      <p:sp>
        <p:nvSpPr>
          <p:cNvPr id="16" name="Shape 122">
            <a:extLst>
              <a:ext uri="{FF2B5EF4-FFF2-40B4-BE49-F238E27FC236}">
                <a16:creationId xmlns:a16="http://schemas.microsoft.com/office/drawing/2014/main" id="{81919645-4C56-4ABE-9167-9EE1DF86F944}"/>
              </a:ext>
            </a:extLst>
          </p:cNvPr>
          <p:cNvSpPr txBox="1"/>
          <p:nvPr/>
        </p:nvSpPr>
        <p:spPr>
          <a:xfrm>
            <a:off x="6615625" y="1366050"/>
            <a:ext cx="2166000" cy="49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b="1">
                <a:solidFill>
                  <a:srgbClr val="FFFFFF"/>
                </a:solidFill>
                <a:latin typeface="Merriweather"/>
                <a:ea typeface="Merriweather"/>
                <a:cs typeface="Merriweather"/>
                <a:sym typeface="Merriweather"/>
              </a:rPr>
              <a:t>Learn </a:t>
            </a:r>
            <a:r>
              <a:rPr lang="en" sz="1100">
                <a:solidFill>
                  <a:srgbClr val="FFFFFF"/>
                </a:solidFill>
                <a:latin typeface="Merriweather"/>
                <a:ea typeface="Merriweather"/>
                <a:cs typeface="Merriweather"/>
                <a:sym typeface="Merriweather"/>
              </a:rPr>
              <a:t>from existing research on the subject matter</a:t>
            </a:r>
            <a:endParaRPr sz="1100" dirty="0">
              <a:solidFill>
                <a:srgbClr val="FFFFFF"/>
              </a:solidFill>
              <a:latin typeface="Merriweather"/>
              <a:ea typeface="Merriweather"/>
              <a:cs typeface="Merriweather"/>
              <a:sym typeface="Merriweather"/>
            </a:endParaRPr>
          </a:p>
        </p:txBody>
      </p:sp>
      <p:sp>
        <p:nvSpPr>
          <p:cNvPr id="17" name="Shape 123">
            <a:extLst>
              <a:ext uri="{FF2B5EF4-FFF2-40B4-BE49-F238E27FC236}">
                <a16:creationId xmlns:a16="http://schemas.microsoft.com/office/drawing/2014/main" id="{E3CD4639-F8A9-468A-8ACD-7AEBB8E7BD48}"/>
              </a:ext>
            </a:extLst>
          </p:cNvPr>
          <p:cNvSpPr txBox="1"/>
          <p:nvPr/>
        </p:nvSpPr>
        <p:spPr>
          <a:xfrm>
            <a:off x="6484636" y="1520279"/>
            <a:ext cx="2427977"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dirty="0">
                <a:latin typeface="Montserrat" panose="020B0604020202020204" charset="0"/>
                <a:ea typeface="Merriweather"/>
                <a:cs typeface="Merriweather"/>
                <a:sym typeface="Merriweather"/>
              </a:rPr>
              <a:t>Review</a:t>
            </a:r>
            <a:r>
              <a:rPr lang="en" sz="1200" dirty="0">
                <a:latin typeface="Montserrat" panose="020B0604020202020204" charset="0"/>
                <a:ea typeface="Merriweather"/>
                <a:cs typeface="Merriweather"/>
                <a:sym typeface="Merriweather"/>
              </a:rPr>
              <a:t> </a:t>
            </a:r>
            <a:r>
              <a:rPr lang="en-US" sz="1200" dirty="0">
                <a:latin typeface="Montserrat" panose="020B0604020202020204" charset="0"/>
                <a:ea typeface="Merriweather"/>
                <a:cs typeface="Merriweather"/>
                <a:sym typeface="Merriweather"/>
              </a:rPr>
              <a:t>current therapeutic landscape of new and innovative treatments</a:t>
            </a:r>
            <a:endParaRPr sz="1200" dirty="0">
              <a:latin typeface="Montserrat" panose="020B0604020202020204" charset="0"/>
              <a:ea typeface="Merriweather"/>
              <a:cs typeface="Merriweather"/>
              <a:sym typeface="Merriweather"/>
            </a:endParaRPr>
          </a:p>
        </p:txBody>
      </p:sp>
      <p:sp>
        <p:nvSpPr>
          <p:cNvPr id="19" name="Shape 125">
            <a:extLst>
              <a:ext uri="{FF2B5EF4-FFF2-40B4-BE49-F238E27FC236}">
                <a16:creationId xmlns:a16="http://schemas.microsoft.com/office/drawing/2014/main" id="{A4F7EA13-26F1-4B99-A5C2-A8067C8D53A2}"/>
              </a:ext>
            </a:extLst>
          </p:cNvPr>
          <p:cNvSpPr txBox="1"/>
          <p:nvPr/>
        </p:nvSpPr>
        <p:spPr>
          <a:xfrm>
            <a:off x="262201" y="2803645"/>
            <a:ext cx="1496100" cy="156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b="1" dirty="0">
                <a:latin typeface="Montserrat" panose="020B0604020202020204" charset="0"/>
                <a:ea typeface="Merriweather"/>
                <a:cs typeface="Merriweather"/>
                <a:sym typeface="Merriweather"/>
              </a:rPr>
              <a:t>Analyze </a:t>
            </a:r>
            <a:r>
              <a:rPr lang="en" sz="1200" dirty="0">
                <a:latin typeface="Montserrat" panose="020B0604020202020204" charset="0"/>
                <a:ea typeface="Merriweather"/>
                <a:cs typeface="Merriweather"/>
                <a:sym typeface="Merriweather"/>
              </a:rPr>
              <a:t>the needs of the different audiences you are trying to reach; </a:t>
            </a:r>
            <a:r>
              <a:rPr lang="en" sz="1200" b="1" dirty="0">
                <a:latin typeface="Montserrat" panose="020B0604020202020204" charset="0"/>
                <a:ea typeface="Merriweather"/>
                <a:cs typeface="Merriweather"/>
                <a:sym typeface="Merriweather"/>
              </a:rPr>
              <a:t>Explore </a:t>
            </a:r>
            <a:r>
              <a:rPr lang="en" sz="1200" dirty="0">
                <a:latin typeface="Montserrat" panose="020B0604020202020204" charset="0"/>
                <a:ea typeface="Merriweather"/>
                <a:cs typeface="Merriweather"/>
                <a:sym typeface="Merriweather"/>
              </a:rPr>
              <a:t>who can be influenced</a:t>
            </a:r>
            <a:endParaRPr sz="1200" dirty="0">
              <a:latin typeface="Montserrat" panose="020B0604020202020204" charset="0"/>
              <a:ea typeface="Merriweather"/>
              <a:cs typeface="Merriweather"/>
              <a:sym typeface="Merriweather"/>
            </a:endParaRPr>
          </a:p>
        </p:txBody>
      </p:sp>
      <p:grpSp>
        <p:nvGrpSpPr>
          <p:cNvPr id="20" name="Shape 126">
            <a:extLst>
              <a:ext uri="{FF2B5EF4-FFF2-40B4-BE49-F238E27FC236}">
                <a16:creationId xmlns:a16="http://schemas.microsoft.com/office/drawing/2014/main" id="{B37525CE-DF47-4700-B69C-EA4F60B67DE3}"/>
              </a:ext>
            </a:extLst>
          </p:cNvPr>
          <p:cNvGrpSpPr/>
          <p:nvPr/>
        </p:nvGrpSpPr>
        <p:grpSpPr>
          <a:xfrm rot="10800000">
            <a:off x="4188095" y="1329337"/>
            <a:ext cx="2250920" cy="2107076"/>
            <a:chOff x="4562258" y="2032864"/>
            <a:chExt cx="2166000" cy="2166000"/>
          </a:xfrm>
          <a:solidFill>
            <a:srgbClr val="00B0F0"/>
          </a:solidFill>
        </p:grpSpPr>
        <p:sp>
          <p:nvSpPr>
            <p:cNvPr id="21" name="Shape 127">
              <a:extLst>
                <a:ext uri="{FF2B5EF4-FFF2-40B4-BE49-F238E27FC236}">
                  <a16:creationId xmlns:a16="http://schemas.microsoft.com/office/drawing/2014/main" id="{9CD96897-0264-415E-A4D4-6DD478372F79}"/>
                </a:ext>
              </a:extLst>
            </p:cNvPr>
            <p:cNvSpPr/>
            <p:nvPr/>
          </p:nvSpPr>
          <p:spPr>
            <a:xfrm>
              <a:off x="4562258" y="2032864"/>
              <a:ext cx="2166000" cy="2166000"/>
            </a:xfrm>
            <a:prstGeom prst="ellipse">
              <a:avLst/>
            </a:prstGeom>
            <a:grp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2" name="Shape 128">
              <a:extLst>
                <a:ext uri="{FF2B5EF4-FFF2-40B4-BE49-F238E27FC236}">
                  <a16:creationId xmlns:a16="http://schemas.microsoft.com/office/drawing/2014/main" id="{73CF601C-4BCF-4164-9576-5638749E086F}"/>
                </a:ext>
              </a:extLst>
            </p:cNvPr>
            <p:cNvSpPr txBox="1"/>
            <p:nvPr/>
          </p:nvSpPr>
          <p:spPr>
            <a:xfrm rot="10800000">
              <a:off x="4949296" y="2824866"/>
              <a:ext cx="1496100" cy="7029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rgbClr val="FFFFFF"/>
                  </a:solidFill>
                  <a:latin typeface="Montserrat" panose="020B0604020202020204" charset="0"/>
                  <a:ea typeface="Merriweather"/>
                  <a:cs typeface="Merriweather"/>
                  <a:sym typeface="Merriweather"/>
                </a:rPr>
                <a:t>Life Sciences </a:t>
              </a:r>
              <a:r>
                <a:rPr lang="en" sz="1800" dirty="0">
                  <a:solidFill>
                    <a:srgbClr val="FFFFFF"/>
                  </a:solidFill>
                  <a:latin typeface="Montserrat" panose="020B0604020202020204" charset="0"/>
                  <a:ea typeface="Merriweather"/>
                  <a:cs typeface="Merriweather"/>
                  <a:sym typeface="Merriweather"/>
                </a:rPr>
                <a:t>Landscape</a:t>
              </a:r>
              <a:endParaRPr sz="1800" dirty="0">
                <a:solidFill>
                  <a:srgbClr val="FFFFFF"/>
                </a:solidFill>
                <a:latin typeface="Montserrat" panose="020B0604020202020204" charset="0"/>
                <a:ea typeface="Merriweather"/>
                <a:cs typeface="Merriweather"/>
                <a:sym typeface="Merriweather"/>
              </a:endParaRPr>
            </a:p>
          </p:txBody>
        </p:sp>
      </p:grpSp>
      <p:grpSp>
        <p:nvGrpSpPr>
          <p:cNvPr id="23" name="Shape 129">
            <a:extLst>
              <a:ext uri="{FF2B5EF4-FFF2-40B4-BE49-F238E27FC236}">
                <a16:creationId xmlns:a16="http://schemas.microsoft.com/office/drawing/2014/main" id="{E4DDFEF7-09D5-4439-B272-1FBFF5C169E5}"/>
              </a:ext>
            </a:extLst>
          </p:cNvPr>
          <p:cNvGrpSpPr/>
          <p:nvPr/>
        </p:nvGrpSpPr>
        <p:grpSpPr>
          <a:xfrm rot="10800000">
            <a:off x="5258847" y="2773528"/>
            <a:ext cx="2056890" cy="2005208"/>
            <a:chOff x="5623483" y="1428664"/>
            <a:chExt cx="2166000" cy="2166000"/>
          </a:xfrm>
          <a:solidFill>
            <a:schemeClr val="bg1">
              <a:lumMod val="85000"/>
            </a:schemeClr>
          </a:solidFill>
        </p:grpSpPr>
        <p:sp>
          <p:nvSpPr>
            <p:cNvPr id="24" name="Shape 130">
              <a:extLst>
                <a:ext uri="{FF2B5EF4-FFF2-40B4-BE49-F238E27FC236}">
                  <a16:creationId xmlns:a16="http://schemas.microsoft.com/office/drawing/2014/main" id="{360AD83D-BB3F-4C9A-9F68-8D2737CE51BB}"/>
                </a:ext>
              </a:extLst>
            </p:cNvPr>
            <p:cNvSpPr/>
            <p:nvPr/>
          </p:nvSpPr>
          <p:spPr>
            <a:xfrm>
              <a:off x="5623483" y="1428664"/>
              <a:ext cx="2166000" cy="2166000"/>
            </a:xfrm>
            <a:prstGeom prst="ellipse">
              <a:avLst/>
            </a:prstGeom>
            <a:grpFill/>
            <a:ln w="28575" cap="flat" cmpd="sng">
              <a:solidFill>
                <a:srgbClr val="000000"/>
              </a:solidFill>
              <a:prstDash val="solid"/>
              <a:round/>
              <a:headEnd type="none" w="sm" len="sm"/>
              <a:tailEnd type="none" w="sm" len="sm"/>
            </a:ln>
            <a:effectLst>
              <a:outerShdw blurRad="57150" dist="19050" dir="5400000" algn="bl" rotWithShape="0">
                <a:srgbClr val="D9EAD3">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 name="Shape 131">
              <a:extLst>
                <a:ext uri="{FF2B5EF4-FFF2-40B4-BE49-F238E27FC236}">
                  <a16:creationId xmlns:a16="http://schemas.microsoft.com/office/drawing/2014/main" id="{8FFE8DE2-910F-41FC-8564-37253A260009}"/>
                </a:ext>
              </a:extLst>
            </p:cNvPr>
            <p:cNvSpPr txBox="1"/>
            <p:nvPr/>
          </p:nvSpPr>
          <p:spPr>
            <a:xfrm rot="10800000">
              <a:off x="5958446" y="2151791"/>
              <a:ext cx="1496100" cy="702900"/>
            </a:xfrm>
            <a:prstGeom prst="rect">
              <a:avLst/>
            </a:prstGeom>
            <a:grpFill/>
            <a:ln>
              <a:noFill/>
            </a:ln>
            <a:effectLst>
              <a:outerShdw blurRad="57150" dist="19050" dir="5400000" algn="bl" rotWithShape="0">
                <a:srgbClr val="D9EAD3">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tx1"/>
                  </a:solidFill>
                  <a:latin typeface="Montserrat" panose="020B0604020202020204" charset="0"/>
                  <a:ea typeface="Merriweather"/>
                  <a:cs typeface="Merriweather"/>
                  <a:sym typeface="Merriweather"/>
                </a:rPr>
                <a:t>Media Targets</a:t>
              </a:r>
              <a:endParaRPr sz="1800" dirty="0">
                <a:solidFill>
                  <a:schemeClr val="tx1"/>
                </a:solidFill>
                <a:latin typeface="Montserrat" panose="020B0604020202020204" charset="0"/>
                <a:ea typeface="Merriweather"/>
                <a:cs typeface="Merriweather"/>
                <a:sym typeface="Merriweather"/>
              </a:endParaRPr>
            </a:p>
          </p:txBody>
        </p:sp>
      </p:grpSp>
      <p:sp>
        <p:nvSpPr>
          <p:cNvPr id="27" name="Shape 133">
            <a:extLst>
              <a:ext uri="{FF2B5EF4-FFF2-40B4-BE49-F238E27FC236}">
                <a16:creationId xmlns:a16="http://schemas.microsoft.com/office/drawing/2014/main" id="{20E81317-8C59-428C-B11D-B7D7EFBE1161}"/>
              </a:ext>
            </a:extLst>
          </p:cNvPr>
          <p:cNvSpPr txBox="1"/>
          <p:nvPr/>
        </p:nvSpPr>
        <p:spPr>
          <a:xfrm>
            <a:off x="3119500" y="4659427"/>
            <a:ext cx="3319515" cy="447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dirty="0">
                <a:solidFill>
                  <a:schemeClr val="tx1"/>
                </a:solidFill>
                <a:latin typeface="Montserrat" panose="020B0604020202020204" charset="0"/>
                <a:ea typeface="Merriweather"/>
                <a:cs typeface="Merriweather"/>
                <a:sym typeface="Merriweather"/>
              </a:rPr>
              <a:t>Review</a:t>
            </a:r>
            <a:r>
              <a:rPr lang="en" sz="1200" dirty="0">
                <a:solidFill>
                  <a:schemeClr val="tx1"/>
                </a:solidFill>
                <a:latin typeface="Montserrat" panose="020B0604020202020204" charset="0"/>
                <a:ea typeface="Merriweather"/>
                <a:cs typeface="Merriweather"/>
                <a:sym typeface="Merriweather"/>
              </a:rPr>
              <a:t> existing clinical research and  competitive firms</a:t>
            </a:r>
            <a:endParaRPr sz="1200" dirty="0">
              <a:solidFill>
                <a:schemeClr val="tx1"/>
              </a:solidFill>
              <a:latin typeface="Montserrat" panose="020B0604020202020204" charset="0"/>
              <a:ea typeface="Merriweather"/>
              <a:cs typeface="Merriweather"/>
              <a:sym typeface="Merriweather"/>
            </a:endParaRPr>
          </a:p>
        </p:txBody>
      </p:sp>
      <p:sp>
        <p:nvSpPr>
          <p:cNvPr id="28" name="Shape 35">
            <a:extLst>
              <a:ext uri="{FF2B5EF4-FFF2-40B4-BE49-F238E27FC236}">
                <a16:creationId xmlns:a16="http://schemas.microsoft.com/office/drawing/2014/main" id="{C6719C43-593F-401A-AF4C-FDE1C3B1AC4C}"/>
              </a:ext>
            </a:extLst>
          </p:cNvPr>
          <p:cNvSpPr txBox="1">
            <a:spLocks/>
          </p:cNvSpPr>
          <p:nvPr/>
        </p:nvSpPr>
        <p:spPr>
          <a:xfrm>
            <a:off x="8624858" y="48156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solidFill>
                  <a:schemeClr val="bg1"/>
                </a:solidFill>
                <a:latin typeface="Merriweather" panose="020B0604020202020204" charset="0"/>
              </a:rPr>
              <a:pPr/>
              <a:t>7</a:t>
            </a:fld>
            <a:endParaRPr lang="en" dirty="0">
              <a:solidFill>
                <a:schemeClr val="bg1"/>
              </a:solidFill>
              <a:latin typeface="Merriweather" panose="020B0604020202020204" charset="0"/>
            </a:endParaRPr>
          </a:p>
        </p:txBody>
      </p:sp>
      <p:sp>
        <p:nvSpPr>
          <p:cNvPr id="29" name="Google Shape;74;p14">
            <a:extLst>
              <a:ext uri="{FF2B5EF4-FFF2-40B4-BE49-F238E27FC236}">
                <a16:creationId xmlns:a16="http://schemas.microsoft.com/office/drawing/2014/main" id="{3DA0A764-8C35-4740-BDF7-7509163E31BD}"/>
              </a:ext>
            </a:extLst>
          </p:cNvPr>
          <p:cNvSpPr txBox="1">
            <a:spLocks/>
          </p:cNvSpPr>
          <p:nvPr/>
        </p:nvSpPr>
        <p:spPr>
          <a:xfrm>
            <a:off x="8441453" y="4644700"/>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latin typeface="Montserrat"/>
                <a:ea typeface="Montserrat"/>
                <a:cs typeface="Montserrat"/>
                <a:sym typeface="Montserrat"/>
              </a:rPr>
              <a:pPr/>
              <a:t>7</a:t>
            </a:fld>
            <a:endParaRPr lang="en" dirty="0">
              <a:latin typeface="Montserrat"/>
              <a:ea typeface="Montserrat"/>
              <a:cs typeface="Montserrat"/>
              <a:sym typeface="Montserrat"/>
            </a:endParaRPr>
          </a:p>
        </p:txBody>
      </p:sp>
      <p:sp>
        <p:nvSpPr>
          <p:cNvPr id="53" name="Shape 132">
            <a:extLst>
              <a:ext uri="{FF2B5EF4-FFF2-40B4-BE49-F238E27FC236}">
                <a16:creationId xmlns:a16="http://schemas.microsoft.com/office/drawing/2014/main" id="{0F36430E-A5BD-47C9-A827-89229D1C98C3}"/>
              </a:ext>
            </a:extLst>
          </p:cNvPr>
          <p:cNvSpPr txBox="1"/>
          <p:nvPr/>
        </p:nvSpPr>
        <p:spPr>
          <a:xfrm>
            <a:off x="7504300" y="3375189"/>
            <a:ext cx="15693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dirty="0">
                <a:solidFill>
                  <a:schemeClr val="tx1"/>
                </a:solidFill>
                <a:latin typeface="Montserrat" panose="020B0604020202020204" charset="0"/>
                <a:ea typeface="Merriweather"/>
                <a:cs typeface="Merriweather"/>
                <a:sym typeface="Merriweather"/>
              </a:rPr>
              <a:t>Assess and target</a:t>
            </a:r>
            <a:r>
              <a:rPr lang="en" sz="1200" dirty="0">
                <a:solidFill>
                  <a:schemeClr val="tx1"/>
                </a:solidFill>
                <a:latin typeface="Montserrat" panose="020B0604020202020204" charset="0"/>
                <a:ea typeface="Merriweather"/>
                <a:cs typeface="Merriweather"/>
                <a:sym typeface="Merriweather"/>
              </a:rPr>
              <a:t> relevant media and leverage our relationships</a:t>
            </a:r>
            <a:endParaRPr sz="1200" dirty="0">
              <a:solidFill>
                <a:schemeClr val="tx1"/>
              </a:solidFill>
              <a:latin typeface="Montserrat" panose="020B0604020202020204" charset="0"/>
              <a:ea typeface="Merriweather"/>
              <a:cs typeface="Merriweather"/>
              <a:sym typeface="Merriweather"/>
            </a:endParaRPr>
          </a:p>
        </p:txBody>
      </p:sp>
    </p:spTree>
  </p:cSld>
  <p:clrMapOvr>
    <a:overrideClrMapping bg1="lt1" tx1="dk1" bg2="dk2" tx2="lt2" accent1="accent1" accent2="accent2" accent3="accent3" accent4="accent4" accent5="accent5" accent6="accent6" hlink="hlink" folHlink="folHlink"/>
  </p:clrMapOvr>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264548" y="206727"/>
            <a:ext cx="8520600" cy="623700"/>
          </a:xfrm>
          <a:prstGeom prst="rect">
            <a:avLst/>
          </a:prstGeom>
          <a:noFill/>
          <a:ln>
            <a:noFill/>
          </a:ln>
        </p:spPr>
        <p:txBody>
          <a:bodyPr spcFirstLastPara="1" wrap="square" lIns="91425" tIns="91425" rIns="91425" bIns="91425" anchor="t" anchorCtr="0">
            <a:noAutofit/>
          </a:bodyPr>
          <a:lstStyle/>
          <a:p>
            <a:pPr marL="0" lvl="0" indent="0">
              <a:buClr>
                <a:srgbClr val="000000"/>
              </a:buClr>
              <a:buSzPts val="4800"/>
              <a:buFont typeface="Arial"/>
              <a:buNone/>
            </a:pPr>
            <a:r>
              <a:rPr lang="en" sz="4000" b="1" dirty="0">
                <a:solidFill>
                  <a:schemeClr val="accent3"/>
                </a:solidFill>
                <a:latin typeface="Montserrat"/>
                <a:sym typeface="Montserrat ExtraBold"/>
              </a:rPr>
              <a:t>Media Relations: </a:t>
            </a:r>
            <a:endParaRPr sz="4000" b="1" dirty="0">
              <a:solidFill>
                <a:schemeClr val="accent3"/>
              </a:solidFill>
              <a:latin typeface="Montserrat"/>
              <a:sym typeface="Montserrat ExtraBold"/>
            </a:endParaRPr>
          </a:p>
          <a:p>
            <a:pPr>
              <a:buClr>
                <a:srgbClr val="000000"/>
              </a:buClr>
              <a:buSzPts val="4800"/>
            </a:pPr>
            <a:r>
              <a:rPr lang="en" sz="2400" b="1" i="1" dirty="0">
                <a:solidFill>
                  <a:schemeClr val="accent3"/>
                </a:solidFill>
                <a:latin typeface="Montserrat"/>
                <a:sym typeface="Montserrat ExtraBold"/>
              </a:rPr>
              <a:t>How We Achieve Consistent Media Placements</a:t>
            </a:r>
            <a:endParaRPr sz="2400" b="1" i="1" dirty="0">
              <a:solidFill>
                <a:schemeClr val="accent3"/>
              </a:solidFill>
              <a:latin typeface="Montserrat"/>
              <a:sym typeface="Montserrat ExtraBold"/>
            </a:endParaRPr>
          </a:p>
        </p:txBody>
      </p:sp>
      <p:grpSp>
        <p:nvGrpSpPr>
          <p:cNvPr id="115" name="Google Shape;115;p19"/>
          <p:cNvGrpSpPr/>
          <p:nvPr/>
        </p:nvGrpSpPr>
        <p:grpSpPr>
          <a:xfrm>
            <a:off x="16414" y="1724294"/>
            <a:ext cx="9143999" cy="2610221"/>
            <a:chOff x="169561" y="6206828"/>
            <a:chExt cx="18182540" cy="4925875"/>
          </a:xfrm>
        </p:grpSpPr>
        <p:sp>
          <p:nvSpPr>
            <p:cNvPr id="116" name="Google Shape;116;p19"/>
            <p:cNvSpPr/>
            <p:nvPr/>
          </p:nvSpPr>
          <p:spPr>
            <a:xfrm>
              <a:off x="169561" y="7694101"/>
              <a:ext cx="18182540" cy="3438602"/>
            </a:xfrm>
            <a:prstGeom prst="rect">
              <a:avLst/>
            </a:prstGeom>
            <a:solidFill>
              <a:schemeClr val="dk1">
                <a:alpha val="749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nvGrpSpPr>
            <p:cNvPr id="117" name="Google Shape;117;p19"/>
            <p:cNvGrpSpPr/>
            <p:nvPr/>
          </p:nvGrpSpPr>
          <p:grpSpPr>
            <a:xfrm>
              <a:off x="345063" y="6206828"/>
              <a:ext cx="3815155" cy="3344645"/>
              <a:chOff x="345063" y="6206828"/>
              <a:chExt cx="3815155" cy="3344645"/>
            </a:xfrm>
          </p:grpSpPr>
          <p:sp>
            <p:nvSpPr>
              <p:cNvPr id="118" name="Google Shape;118;p19"/>
              <p:cNvSpPr/>
              <p:nvPr/>
            </p:nvSpPr>
            <p:spPr>
              <a:xfrm>
                <a:off x="1639989" y="6206828"/>
                <a:ext cx="1288500" cy="1288500"/>
              </a:xfrm>
              <a:prstGeom prst="ellipse">
                <a:avLst/>
              </a:prstGeom>
              <a:solidFill>
                <a:srgbClr val="D8D8D8">
                  <a:alpha val="7490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9" name="Google Shape;119;p19"/>
              <p:cNvSpPr txBox="1"/>
              <p:nvPr/>
            </p:nvSpPr>
            <p:spPr>
              <a:xfrm>
                <a:off x="345063" y="7808772"/>
                <a:ext cx="3815155" cy="17427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dirty="0">
                    <a:solidFill>
                      <a:schemeClr val="lt1"/>
                    </a:solidFill>
                    <a:latin typeface="Montserrat"/>
                    <a:ea typeface="Montserrat"/>
                    <a:cs typeface="Montserrat"/>
                    <a:sym typeface="Montserrat"/>
                  </a:rPr>
                  <a:t>Kick-off, Ongoing ideation and brainstorming</a:t>
                </a:r>
                <a:endParaRPr sz="1800" b="0" i="0" u="none" strike="noStrike" cap="none" dirty="0">
                  <a:solidFill>
                    <a:schemeClr val="lt1"/>
                  </a:solidFill>
                  <a:latin typeface="Montserrat"/>
                  <a:ea typeface="Montserrat"/>
                  <a:cs typeface="Montserrat"/>
                  <a:sym typeface="Montserrat"/>
                </a:endParaRPr>
              </a:p>
            </p:txBody>
          </p:sp>
        </p:grpSp>
        <p:grpSp>
          <p:nvGrpSpPr>
            <p:cNvPr id="120" name="Google Shape;120;p19"/>
            <p:cNvGrpSpPr/>
            <p:nvPr/>
          </p:nvGrpSpPr>
          <p:grpSpPr>
            <a:xfrm>
              <a:off x="4160216" y="6318509"/>
              <a:ext cx="2952900" cy="3232962"/>
              <a:chOff x="4160216" y="6318509"/>
              <a:chExt cx="2952900" cy="3232962"/>
            </a:xfrm>
          </p:grpSpPr>
          <p:sp>
            <p:nvSpPr>
              <p:cNvPr id="121" name="Google Shape;121;p19"/>
              <p:cNvSpPr/>
              <p:nvPr/>
            </p:nvSpPr>
            <p:spPr>
              <a:xfrm>
                <a:off x="4951165" y="6318509"/>
                <a:ext cx="1288499" cy="1288500"/>
              </a:xfrm>
              <a:prstGeom prst="ellipse">
                <a:avLst/>
              </a:prstGeom>
              <a:solidFill>
                <a:srgbClr val="F2F2F2">
                  <a:alpha val="7490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2" name="Google Shape;122;p19"/>
              <p:cNvSpPr txBox="1"/>
              <p:nvPr/>
            </p:nvSpPr>
            <p:spPr>
              <a:xfrm>
                <a:off x="4160216" y="7808772"/>
                <a:ext cx="2952900" cy="17426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dirty="0">
                    <a:solidFill>
                      <a:schemeClr val="lt1"/>
                    </a:solidFill>
                    <a:latin typeface="Montserrat"/>
                    <a:ea typeface="Montserrat"/>
                    <a:cs typeface="Montserrat"/>
                    <a:sym typeface="Montserrat"/>
                  </a:rPr>
                  <a:t>Refining  messaging and executive training</a:t>
                </a:r>
                <a:endParaRPr sz="1800" b="0" i="0" u="none" strike="noStrike" cap="none" dirty="0">
                  <a:solidFill>
                    <a:schemeClr val="lt1"/>
                  </a:solidFill>
                  <a:latin typeface="Montserrat"/>
                  <a:ea typeface="Montserrat"/>
                  <a:cs typeface="Montserrat"/>
                  <a:sym typeface="Montserrat"/>
                </a:endParaRPr>
              </a:p>
            </p:txBody>
          </p:sp>
        </p:grpSp>
        <p:grpSp>
          <p:nvGrpSpPr>
            <p:cNvPr id="123" name="Google Shape;123;p19"/>
            <p:cNvGrpSpPr/>
            <p:nvPr/>
          </p:nvGrpSpPr>
          <p:grpSpPr>
            <a:xfrm>
              <a:off x="7041414" y="6250800"/>
              <a:ext cx="3583007" cy="3286173"/>
              <a:chOff x="7041414" y="6250800"/>
              <a:chExt cx="3583007" cy="3286173"/>
            </a:xfrm>
          </p:grpSpPr>
          <p:sp>
            <p:nvSpPr>
              <p:cNvPr id="124" name="Google Shape;124;p19"/>
              <p:cNvSpPr/>
              <p:nvPr/>
            </p:nvSpPr>
            <p:spPr>
              <a:xfrm>
                <a:off x="8025598" y="6250800"/>
                <a:ext cx="1288501" cy="1288500"/>
              </a:xfrm>
              <a:prstGeom prst="ellipse">
                <a:avLst/>
              </a:prstGeom>
              <a:solidFill>
                <a:srgbClr val="F2F2F2">
                  <a:alpha val="7490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5" name="Google Shape;125;p19"/>
              <p:cNvSpPr txBox="1"/>
              <p:nvPr/>
            </p:nvSpPr>
            <p:spPr>
              <a:xfrm>
                <a:off x="7041414" y="7794273"/>
                <a:ext cx="3583007" cy="174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dirty="0">
                    <a:solidFill>
                      <a:schemeClr val="lt1"/>
                    </a:solidFill>
                    <a:latin typeface="Montserrat"/>
                    <a:ea typeface="Montserrat"/>
                    <a:cs typeface="Montserrat"/>
                    <a:sym typeface="Montserrat"/>
                  </a:rPr>
                  <a:t>Proactive</a:t>
                </a:r>
                <a:r>
                  <a:rPr lang="en-US" sz="1800" dirty="0">
                    <a:solidFill>
                      <a:schemeClr val="lt1"/>
                    </a:solidFill>
                    <a:latin typeface="Montserrat"/>
                    <a:ea typeface="Montserrat"/>
                    <a:cs typeface="Montserrat"/>
                    <a:sym typeface="Montserrat"/>
                  </a:rPr>
                  <a:t> pitching:</a:t>
                </a:r>
                <a:endParaRPr sz="1800" dirty="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 sz="1800" dirty="0">
                    <a:solidFill>
                      <a:schemeClr val="lt1"/>
                    </a:solidFill>
                    <a:latin typeface="Montserrat"/>
                    <a:ea typeface="Montserrat"/>
                    <a:cs typeface="Montserrat"/>
                    <a:sym typeface="Montserrat"/>
                  </a:rPr>
                  <a:t>News and  milestone matrix</a:t>
                </a:r>
                <a:endParaRPr sz="1800" b="0" i="0" u="none" strike="noStrike" cap="none" dirty="0">
                  <a:solidFill>
                    <a:schemeClr val="lt1"/>
                  </a:solidFill>
                  <a:latin typeface="Montserrat"/>
                  <a:ea typeface="Montserrat"/>
                  <a:cs typeface="Montserrat"/>
                  <a:sym typeface="Montserrat"/>
                </a:endParaRPr>
              </a:p>
            </p:txBody>
          </p:sp>
        </p:grpSp>
        <p:grpSp>
          <p:nvGrpSpPr>
            <p:cNvPr id="126" name="Google Shape;126;p19"/>
            <p:cNvGrpSpPr/>
            <p:nvPr/>
          </p:nvGrpSpPr>
          <p:grpSpPr>
            <a:xfrm>
              <a:off x="10811453" y="6314211"/>
              <a:ext cx="3375195" cy="3215313"/>
              <a:chOff x="10811453" y="6314211"/>
              <a:chExt cx="3375195" cy="3215313"/>
            </a:xfrm>
          </p:grpSpPr>
          <p:sp>
            <p:nvSpPr>
              <p:cNvPr id="127" name="Google Shape;127;p19"/>
              <p:cNvSpPr/>
              <p:nvPr/>
            </p:nvSpPr>
            <p:spPr>
              <a:xfrm>
                <a:off x="11657604" y="6314211"/>
                <a:ext cx="1288501" cy="1288502"/>
              </a:xfrm>
              <a:prstGeom prst="ellipse">
                <a:avLst/>
              </a:prstGeom>
              <a:solidFill>
                <a:srgbClr val="F2F2F2">
                  <a:alpha val="7490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8" name="Google Shape;128;p19"/>
              <p:cNvSpPr txBox="1"/>
              <p:nvPr/>
            </p:nvSpPr>
            <p:spPr>
              <a:xfrm>
                <a:off x="10811453" y="7786823"/>
                <a:ext cx="3375195" cy="17427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dirty="0" err="1">
                    <a:solidFill>
                      <a:schemeClr val="lt1"/>
                    </a:solidFill>
                    <a:latin typeface="Montserrat"/>
                    <a:ea typeface="Montserrat"/>
                    <a:cs typeface="Montserrat"/>
                    <a:sym typeface="Montserrat"/>
                  </a:rPr>
                  <a:t>Storyjacking</a:t>
                </a:r>
                <a:endParaRPr lang="en" sz="1800" dirty="0">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US" sz="1800" dirty="0">
                    <a:solidFill>
                      <a:schemeClr val="lt1"/>
                    </a:solidFill>
                    <a:latin typeface="Montserrat"/>
                    <a:ea typeface="Montserrat"/>
                    <a:cs typeface="Montserrat"/>
                    <a:sym typeface="Montserrat"/>
                  </a:rPr>
                  <a:t>w</a:t>
                </a:r>
                <a:r>
                  <a:rPr lang="en" sz="1800" dirty="0" err="1">
                    <a:solidFill>
                      <a:schemeClr val="lt1"/>
                    </a:solidFill>
                    <a:latin typeface="Montserrat"/>
                    <a:ea typeface="Montserrat"/>
                    <a:cs typeface="Montserrat"/>
                    <a:sym typeface="Montserrat"/>
                  </a:rPr>
                  <a:t>ith</a:t>
                </a:r>
                <a:r>
                  <a:rPr lang="en" sz="1800" dirty="0">
                    <a:solidFill>
                      <a:schemeClr val="lt1"/>
                    </a:solidFill>
                    <a:latin typeface="Montserrat"/>
                    <a:ea typeface="Montserrat"/>
                    <a:cs typeface="Montserrat"/>
                    <a:sym typeface="Montserrat"/>
                  </a:rPr>
                  <a:t> the Rapid Response </a:t>
                </a:r>
                <a:r>
                  <a:rPr lang="en-US" sz="1800" dirty="0">
                    <a:solidFill>
                      <a:schemeClr val="lt1"/>
                    </a:solidFill>
                    <a:latin typeface="Montserrat"/>
                    <a:ea typeface="Montserrat"/>
                    <a:cs typeface="Montserrat"/>
                    <a:sym typeface="Montserrat"/>
                  </a:rPr>
                  <a:t>Program</a:t>
                </a:r>
                <a:endParaRPr dirty="0"/>
              </a:p>
            </p:txBody>
          </p:sp>
        </p:grpSp>
        <p:grpSp>
          <p:nvGrpSpPr>
            <p:cNvPr id="129" name="Google Shape;129;p19"/>
            <p:cNvGrpSpPr/>
            <p:nvPr/>
          </p:nvGrpSpPr>
          <p:grpSpPr>
            <a:xfrm>
              <a:off x="13792200" y="6226122"/>
              <a:ext cx="3770100" cy="3847951"/>
              <a:chOff x="13792200" y="6226122"/>
              <a:chExt cx="3770100" cy="3847951"/>
            </a:xfrm>
          </p:grpSpPr>
          <p:sp>
            <p:nvSpPr>
              <p:cNvPr id="130" name="Google Shape;130;p19"/>
              <p:cNvSpPr/>
              <p:nvPr/>
            </p:nvSpPr>
            <p:spPr>
              <a:xfrm>
                <a:off x="15032998" y="6226122"/>
                <a:ext cx="1288501" cy="1288500"/>
              </a:xfrm>
              <a:prstGeom prst="ellipse">
                <a:avLst/>
              </a:prstGeom>
              <a:solidFill>
                <a:srgbClr val="F2F2F2">
                  <a:alpha val="74900"/>
                </a:srgbClr>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1" name="Google Shape;131;p19"/>
              <p:cNvSpPr txBox="1"/>
              <p:nvPr/>
            </p:nvSpPr>
            <p:spPr>
              <a:xfrm>
                <a:off x="13792200" y="7808773"/>
                <a:ext cx="3770100" cy="2265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800" dirty="0">
                    <a:solidFill>
                      <a:schemeClr val="lt1"/>
                    </a:solidFill>
                    <a:latin typeface="Montserrat"/>
                    <a:ea typeface="Montserrat"/>
                    <a:cs typeface="Montserrat"/>
                    <a:sym typeface="Montserrat"/>
                  </a:rPr>
                  <a:t>Integrated workplan for  amplification of earned media</a:t>
                </a:r>
                <a:endParaRPr sz="1800" b="0" i="0" u="none" strike="noStrike" cap="none" dirty="0">
                  <a:solidFill>
                    <a:schemeClr val="lt1"/>
                  </a:solidFill>
                  <a:latin typeface="Montserrat"/>
                  <a:ea typeface="Montserrat"/>
                  <a:cs typeface="Montserrat"/>
                  <a:sym typeface="Montserrat"/>
                </a:endParaRPr>
              </a:p>
            </p:txBody>
          </p:sp>
        </p:grpSp>
      </p:grpSp>
      <p:sp>
        <p:nvSpPr>
          <p:cNvPr id="132" name="Google Shape;132;p19"/>
          <p:cNvSpPr/>
          <p:nvPr/>
        </p:nvSpPr>
        <p:spPr>
          <a:xfrm>
            <a:off x="2538006" y="1876710"/>
            <a:ext cx="375848" cy="398392"/>
          </a:xfrm>
          <a:custGeom>
            <a:avLst/>
            <a:gdLst/>
            <a:ahLst/>
            <a:cxnLst/>
            <a:rect l="l" t="t" r="r" b="b"/>
            <a:pathLst>
              <a:path w="176" h="176" extrusionOk="0">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41" name="Google Shape;14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solidFill>
                  <a:schemeClr val="lt1"/>
                </a:solidFill>
                <a:latin typeface="Montserrat"/>
                <a:ea typeface="Montserrat"/>
                <a:cs typeface="Montserrat"/>
                <a:sym typeface="Montserrat"/>
              </a:rPr>
              <a:t>8</a:t>
            </a:fld>
            <a:endParaRPr dirty="0">
              <a:solidFill>
                <a:schemeClr val="lt1"/>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3816950F-D42F-6C65-C3B9-E5C20C08236A}"/>
              </a:ext>
            </a:extLst>
          </p:cNvPr>
          <p:cNvPicPr>
            <a:picLocks noChangeAspect="1"/>
          </p:cNvPicPr>
          <p:nvPr/>
        </p:nvPicPr>
        <p:blipFill>
          <a:blip r:embed="rId3"/>
          <a:stretch>
            <a:fillRect/>
          </a:stretch>
        </p:blipFill>
        <p:spPr>
          <a:xfrm>
            <a:off x="7556269" y="1816637"/>
            <a:ext cx="458465" cy="458465"/>
          </a:xfrm>
          <a:prstGeom prst="rect">
            <a:avLst/>
          </a:prstGeom>
        </p:spPr>
      </p:pic>
      <p:pic>
        <p:nvPicPr>
          <p:cNvPr id="5" name="Picture 4">
            <a:extLst>
              <a:ext uri="{FF2B5EF4-FFF2-40B4-BE49-F238E27FC236}">
                <a16:creationId xmlns:a16="http://schemas.microsoft.com/office/drawing/2014/main" id="{B81794F5-6726-C815-3D53-79475B59EFC3}"/>
              </a:ext>
            </a:extLst>
          </p:cNvPr>
          <p:cNvPicPr>
            <a:picLocks noChangeAspect="1"/>
          </p:cNvPicPr>
          <p:nvPr/>
        </p:nvPicPr>
        <p:blipFill>
          <a:blip r:embed="rId4"/>
          <a:stretch>
            <a:fillRect/>
          </a:stretch>
        </p:blipFill>
        <p:spPr>
          <a:xfrm>
            <a:off x="5871432" y="1844289"/>
            <a:ext cx="570305" cy="570305"/>
          </a:xfrm>
          <a:prstGeom prst="rect">
            <a:avLst/>
          </a:prstGeom>
        </p:spPr>
      </p:pic>
      <p:pic>
        <p:nvPicPr>
          <p:cNvPr id="7" name="Picture 6">
            <a:extLst>
              <a:ext uri="{FF2B5EF4-FFF2-40B4-BE49-F238E27FC236}">
                <a16:creationId xmlns:a16="http://schemas.microsoft.com/office/drawing/2014/main" id="{502B03E1-FF40-3DC5-2659-F2688E2CA159}"/>
              </a:ext>
            </a:extLst>
          </p:cNvPr>
          <p:cNvPicPr>
            <a:picLocks noChangeAspect="1"/>
          </p:cNvPicPr>
          <p:nvPr/>
        </p:nvPicPr>
        <p:blipFill>
          <a:blip r:embed="rId5"/>
          <a:stretch>
            <a:fillRect/>
          </a:stretch>
        </p:blipFill>
        <p:spPr>
          <a:xfrm>
            <a:off x="4006909" y="1812215"/>
            <a:ext cx="608293" cy="608293"/>
          </a:xfrm>
          <a:prstGeom prst="rect">
            <a:avLst/>
          </a:prstGeom>
        </p:spPr>
      </p:pic>
      <p:pic>
        <p:nvPicPr>
          <p:cNvPr id="9" name="Picture 8">
            <a:extLst>
              <a:ext uri="{FF2B5EF4-FFF2-40B4-BE49-F238E27FC236}">
                <a16:creationId xmlns:a16="http://schemas.microsoft.com/office/drawing/2014/main" id="{B75FCB6A-AEA8-6AEE-01A8-A4F13AC0A806}"/>
              </a:ext>
            </a:extLst>
          </p:cNvPr>
          <p:cNvPicPr>
            <a:picLocks noChangeAspect="1"/>
          </p:cNvPicPr>
          <p:nvPr/>
        </p:nvPicPr>
        <p:blipFill>
          <a:blip r:embed="rId6"/>
          <a:stretch>
            <a:fillRect/>
          </a:stretch>
        </p:blipFill>
        <p:spPr>
          <a:xfrm flipH="1">
            <a:off x="794732" y="1747595"/>
            <a:ext cx="570305" cy="5703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094" name="Picture 22" descr="Bloomberg Offers Data Access on the Cloud with Microsoft Azure">
            <a:extLst>
              <a:ext uri="{FF2B5EF4-FFF2-40B4-BE49-F238E27FC236}">
                <a16:creationId xmlns:a16="http://schemas.microsoft.com/office/drawing/2014/main" id="{C4CA6422-294A-014E-0500-388B64F1A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560" y="1561307"/>
            <a:ext cx="2115731" cy="110782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65843143-815C-4337-AFDD-246BCE3ABE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215" y="4272324"/>
            <a:ext cx="2862780" cy="520505"/>
          </a:xfrm>
          <a:prstGeom prst="rect">
            <a:avLst/>
          </a:prstGeom>
          <a:noFill/>
          <a:extLst>
            <a:ext uri="{909E8E84-426E-40DD-AFC4-6F175D3DCCD1}">
              <a14:hiddenFill xmlns:a14="http://schemas.microsoft.com/office/drawing/2010/main">
                <a:solidFill>
                  <a:srgbClr val="FFFFFF"/>
                </a:solidFill>
              </a14:hiddenFill>
            </a:ext>
          </a:extLst>
        </p:spPr>
      </p:pic>
      <p:sp>
        <p:nvSpPr>
          <p:cNvPr id="147" name="Google Shape;147;p20"/>
          <p:cNvSpPr txBox="1">
            <a:spLocks noGrp="1"/>
          </p:cNvSpPr>
          <p:nvPr>
            <p:ph type="title"/>
          </p:nvPr>
        </p:nvSpPr>
        <p:spPr>
          <a:xfrm>
            <a:off x="317215" y="180040"/>
            <a:ext cx="8509570" cy="1048783"/>
          </a:xfrm>
          <a:prstGeom prst="rect">
            <a:avLst/>
          </a:prstGeom>
          <a:noFill/>
          <a:ln>
            <a:noFill/>
          </a:ln>
        </p:spPr>
        <p:txBody>
          <a:bodyPr spcFirstLastPara="1" wrap="square" lIns="91425" tIns="91425" rIns="91425" bIns="91425" anchor="t" anchorCtr="0">
            <a:noAutofit/>
          </a:bodyPr>
          <a:lstStyle/>
          <a:p>
            <a:pPr>
              <a:buClr>
                <a:srgbClr val="000000"/>
              </a:buClr>
              <a:buSzPts val="4800"/>
            </a:pPr>
            <a:r>
              <a:rPr lang="en" sz="4400" b="1" dirty="0">
                <a:solidFill>
                  <a:schemeClr val="accent3"/>
                </a:solidFill>
                <a:latin typeface="Montserrat"/>
                <a:sym typeface="Montserrat ExtraBold"/>
              </a:rPr>
              <a:t>Deep Media Relationships</a:t>
            </a:r>
            <a:endParaRPr sz="4400" b="1" dirty="0">
              <a:solidFill>
                <a:schemeClr val="accent3"/>
              </a:solidFill>
              <a:latin typeface="Montserrat"/>
              <a:sym typeface="Montserrat ExtraBold"/>
            </a:endParaRPr>
          </a:p>
          <a:p>
            <a:pPr marL="0" lvl="0" indent="0" algn="l" rtl="0">
              <a:lnSpc>
                <a:spcPct val="100000"/>
              </a:lnSpc>
              <a:spcBef>
                <a:spcPts val="400"/>
              </a:spcBef>
              <a:spcAft>
                <a:spcPts val="400"/>
              </a:spcAft>
              <a:buSzPts val="2800"/>
              <a:buNone/>
            </a:pPr>
            <a:endParaRPr sz="1600" i="1" dirty="0"/>
          </a:p>
        </p:txBody>
      </p:sp>
      <p:sp>
        <p:nvSpPr>
          <p:cNvPr id="148" name="Google Shape;148;p20"/>
          <p:cNvSpPr txBox="1"/>
          <p:nvPr/>
        </p:nvSpPr>
        <p:spPr>
          <a:xfrm>
            <a:off x="739900" y="781775"/>
            <a:ext cx="1814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6" name="Google Shape;156;p20" descr="Image result for network world"/>
          <p:cNvSpPr/>
          <p:nvPr/>
        </p:nvSpPr>
        <p:spPr>
          <a:xfrm>
            <a:off x="5013191" y="2220869"/>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57" name="Google Shape;157;p20"/>
          <p:cNvSpPr txBox="1"/>
          <p:nvPr/>
        </p:nvSpPr>
        <p:spPr>
          <a:xfrm>
            <a:off x="5438050" y="781763"/>
            <a:ext cx="18147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2" name="Google Shape;162;p20" descr="Image result for network world"/>
          <p:cNvSpPr/>
          <p:nvPr/>
        </p:nvSpPr>
        <p:spPr>
          <a:xfrm>
            <a:off x="8339741" y="222085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4" name="Google Shape;149;p20">
            <a:extLst>
              <a:ext uri="{FF2B5EF4-FFF2-40B4-BE49-F238E27FC236}">
                <a16:creationId xmlns:a16="http://schemas.microsoft.com/office/drawing/2014/main" id="{A82DB7EF-E7CE-404E-9904-9F0714AF14A3}"/>
              </a:ext>
            </a:extLst>
          </p:cNvPr>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solidFill>
                  <a:schemeClr val="bg1"/>
                </a:solidFill>
                <a:latin typeface="Montserrat"/>
                <a:ea typeface="Montserrat"/>
                <a:cs typeface="Montserrat"/>
                <a:sym typeface="Montserrat"/>
              </a:rPr>
              <a:t>9</a:t>
            </a:fld>
            <a:endParaRPr dirty="0">
              <a:solidFill>
                <a:schemeClr val="bg1"/>
              </a:solidFill>
              <a:latin typeface="Montserrat"/>
              <a:ea typeface="Montserrat"/>
              <a:cs typeface="Montserrat"/>
              <a:sym typeface="Montserrat"/>
            </a:endParaRPr>
          </a:p>
        </p:txBody>
      </p:sp>
      <p:pic>
        <p:nvPicPr>
          <p:cNvPr id="2052" name="Picture 4">
            <a:extLst>
              <a:ext uri="{FF2B5EF4-FFF2-40B4-BE49-F238E27FC236}">
                <a16:creationId xmlns:a16="http://schemas.microsoft.com/office/drawing/2014/main" id="{516A2100-A3AE-280D-3B2F-CD2A44E54C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41" y="1192544"/>
            <a:ext cx="1590587" cy="4317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dvertising - MedCity News">
            <a:extLst>
              <a:ext uri="{FF2B5EF4-FFF2-40B4-BE49-F238E27FC236}">
                <a16:creationId xmlns:a16="http://schemas.microsoft.com/office/drawing/2014/main" id="{D6738BD1-DE1E-AD46-4BFB-C5FE61083C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15" y="3421238"/>
            <a:ext cx="1668408" cy="6006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erce Life Sciences">
            <a:extLst>
              <a:ext uri="{FF2B5EF4-FFF2-40B4-BE49-F238E27FC236}">
                <a16:creationId xmlns:a16="http://schemas.microsoft.com/office/drawing/2014/main" id="{8EFF6859-2842-B86B-59A4-96ED54BEE6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5610" y="988607"/>
            <a:ext cx="1734057" cy="7317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feSci Communications | Arrowhead shares soar on liver disease data from  four patients">
            <a:extLst>
              <a:ext uri="{FF2B5EF4-FFF2-40B4-BE49-F238E27FC236}">
                <a16:creationId xmlns:a16="http://schemas.microsoft.com/office/drawing/2014/main" id="{E1AB7902-71CC-424C-379A-2675262E48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77" y="1725179"/>
            <a:ext cx="2731965" cy="6349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Endpoints News Announces Women in Biopharma 2022 Winners | Business Wire">
            <a:extLst>
              <a:ext uri="{FF2B5EF4-FFF2-40B4-BE49-F238E27FC236}">
                <a16:creationId xmlns:a16="http://schemas.microsoft.com/office/drawing/2014/main" id="{736B34B9-8E14-556C-28F6-E91C34DFD3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3613" y="1304509"/>
            <a:ext cx="3499624" cy="26247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6B7F1D05-FE6D-DDC9-FCF0-146C639B38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255" y="2541084"/>
            <a:ext cx="1892617" cy="587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91EDFC7-4410-5CC4-7209-6AE816CA8356}"/>
              </a:ext>
            </a:extLst>
          </p:cNvPr>
          <p:cNvPicPr>
            <a:picLocks noChangeAspect="1"/>
          </p:cNvPicPr>
          <p:nvPr/>
        </p:nvPicPr>
        <p:blipFill>
          <a:blip r:embed="rId12"/>
          <a:stretch>
            <a:fillRect/>
          </a:stretch>
        </p:blipFill>
        <p:spPr>
          <a:xfrm>
            <a:off x="341085" y="4358973"/>
            <a:ext cx="2082907" cy="387370"/>
          </a:xfrm>
          <a:prstGeom prst="rect">
            <a:avLst/>
          </a:prstGeom>
        </p:spPr>
      </p:pic>
      <p:pic>
        <p:nvPicPr>
          <p:cNvPr id="3086" name="Picture 14" descr="Biotech, Pharmaceutical and Clinical Research Jobs | BioSpace">
            <a:extLst>
              <a:ext uri="{FF2B5EF4-FFF2-40B4-BE49-F238E27FC236}">
                <a16:creationId xmlns:a16="http://schemas.microsoft.com/office/drawing/2014/main" id="{923C97E9-FEB8-C950-DD2F-64627168E8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4269" y="3465581"/>
            <a:ext cx="2257534" cy="600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0769B51-132A-242E-AF5D-14080744D2D0}"/>
              </a:ext>
            </a:extLst>
          </p:cNvPr>
          <p:cNvPicPr>
            <a:picLocks noChangeAspect="1"/>
          </p:cNvPicPr>
          <p:nvPr/>
        </p:nvPicPr>
        <p:blipFill>
          <a:blip r:embed="rId14"/>
          <a:stretch>
            <a:fillRect/>
          </a:stretch>
        </p:blipFill>
        <p:spPr>
          <a:xfrm>
            <a:off x="2726604" y="4253985"/>
            <a:ext cx="1981302" cy="552478"/>
          </a:xfrm>
          <a:prstGeom prst="rect">
            <a:avLst/>
          </a:prstGeom>
        </p:spPr>
      </p:pic>
      <p:pic>
        <p:nvPicPr>
          <p:cNvPr id="3088" name="Picture 16" descr="Forbes SSO">
            <a:extLst>
              <a:ext uri="{FF2B5EF4-FFF2-40B4-BE49-F238E27FC236}">
                <a16:creationId xmlns:a16="http://schemas.microsoft.com/office/drawing/2014/main" id="{23001721-DC6D-F3E5-BAB0-0683BCE791D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08662" y="1837235"/>
            <a:ext cx="1662278" cy="4665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7B42A54-E805-F056-E4BE-8383A5C92B01}"/>
              </a:ext>
            </a:extLst>
          </p:cNvPr>
          <p:cNvPicPr>
            <a:picLocks noChangeAspect="1"/>
          </p:cNvPicPr>
          <p:nvPr/>
        </p:nvPicPr>
        <p:blipFill>
          <a:blip r:embed="rId16"/>
          <a:stretch>
            <a:fillRect/>
          </a:stretch>
        </p:blipFill>
        <p:spPr>
          <a:xfrm>
            <a:off x="2746114" y="2525485"/>
            <a:ext cx="1473299" cy="743665"/>
          </a:xfrm>
          <a:prstGeom prst="rect">
            <a:avLst/>
          </a:prstGeom>
        </p:spPr>
      </p:pic>
      <p:pic>
        <p:nvPicPr>
          <p:cNvPr id="10" name="Picture 9">
            <a:extLst>
              <a:ext uri="{FF2B5EF4-FFF2-40B4-BE49-F238E27FC236}">
                <a16:creationId xmlns:a16="http://schemas.microsoft.com/office/drawing/2014/main" id="{5696C216-D42E-A9F1-BFD9-89FBED84AF62}"/>
              </a:ext>
            </a:extLst>
          </p:cNvPr>
          <p:cNvPicPr>
            <a:picLocks noChangeAspect="1"/>
          </p:cNvPicPr>
          <p:nvPr/>
        </p:nvPicPr>
        <p:blipFill>
          <a:blip r:embed="rId17"/>
          <a:stretch>
            <a:fillRect/>
          </a:stretch>
        </p:blipFill>
        <p:spPr>
          <a:xfrm>
            <a:off x="4500592" y="2611068"/>
            <a:ext cx="2002073" cy="626863"/>
          </a:xfrm>
          <a:prstGeom prst="rect">
            <a:avLst/>
          </a:prstGeom>
        </p:spPr>
      </p:pic>
      <p:pic>
        <p:nvPicPr>
          <p:cNvPr id="3096" name="Picture 24" descr="NPR Logo and symbol, meaning, history, PNG, brand">
            <a:extLst>
              <a:ext uri="{FF2B5EF4-FFF2-40B4-BE49-F238E27FC236}">
                <a16:creationId xmlns:a16="http://schemas.microsoft.com/office/drawing/2014/main" id="{D6E07036-8C7E-66C9-CFD2-758970537EA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0801" y="2293682"/>
            <a:ext cx="2176013" cy="1224007"/>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95C3B048-6767-E5BC-2C21-9F68CB9763B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0752" y="4121933"/>
            <a:ext cx="1891250" cy="9906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39DE861-EA66-C38A-41C8-3F6F8E565070}"/>
              </a:ext>
            </a:extLst>
          </p:cNvPr>
          <p:cNvPicPr>
            <a:picLocks noChangeAspect="1"/>
          </p:cNvPicPr>
          <p:nvPr/>
        </p:nvPicPr>
        <p:blipFill>
          <a:blip r:embed="rId20"/>
          <a:stretch>
            <a:fillRect/>
          </a:stretch>
        </p:blipFill>
        <p:spPr>
          <a:xfrm>
            <a:off x="6934898" y="3505480"/>
            <a:ext cx="1936220" cy="560729"/>
          </a:xfrm>
          <a:prstGeom prst="rect">
            <a:avLst/>
          </a:prstGeom>
        </p:spPr>
      </p:pic>
      <p:pic>
        <p:nvPicPr>
          <p:cNvPr id="14" name="Picture 13">
            <a:extLst>
              <a:ext uri="{FF2B5EF4-FFF2-40B4-BE49-F238E27FC236}">
                <a16:creationId xmlns:a16="http://schemas.microsoft.com/office/drawing/2014/main" id="{A2B5B54D-A42F-6840-9EBE-B5686C64D82F}"/>
              </a:ext>
            </a:extLst>
          </p:cNvPr>
          <p:cNvPicPr>
            <a:picLocks noChangeAspect="1"/>
          </p:cNvPicPr>
          <p:nvPr/>
        </p:nvPicPr>
        <p:blipFill>
          <a:blip r:embed="rId21"/>
          <a:stretch>
            <a:fillRect/>
          </a:stretch>
        </p:blipFill>
        <p:spPr>
          <a:xfrm>
            <a:off x="2123923" y="3441380"/>
            <a:ext cx="2224741" cy="509454"/>
          </a:xfrm>
          <a:prstGeom prst="rect">
            <a:avLst/>
          </a:prstGeom>
        </p:spPr>
      </p:pic>
    </p:spTree>
    <p:extLst>
      <p:ext uri="{BB962C8B-B14F-4D97-AF65-F5344CB8AC3E}">
        <p14:creationId xmlns:p14="http://schemas.microsoft.com/office/powerpoint/2010/main" val="332474554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1A428A"/>
      </a:accent1>
      <a:accent2>
        <a:srgbClr val="799A05"/>
      </a:accent2>
      <a:accent3>
        <a:srgbClr val="5788B4"/>
      </a:accent3>
      <a:accent4>
        <a:srgbClr val="5788B4"/>
      </a:accent4>
      <a:accent5>
        <a:srgbClr val="92B7BC"/>
      </a:accent5>
      <a:accent6>
        <a:srgbClr val="92B7BC"/>
      </a:accent6>
      <a:hlink>
        <a:srgbClr val="1A428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1A428A"/>
    </a:accent1>
    <a:accent2>
      <a:srgbClr val="799A05"/>
    </a:accent2>
    <a:accent3>
      <a:srgbClr val="5788B4"/>
    </a:accent3>
    <a:accent4>
      <a:srgbClr val="5788B4"/>
    </a:accent4>
    <a:accent5>
      <a:srgbClr val="92B7BC"/>
    </a:accent5>
    <a:accent6>
      <a:srgbClr val="92B7BC"/>
    </a:accent6>
    <a:hlink>
      <a:srgbClr val="1A428A"/>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19233</TotalTime>
  <Words>1657</Words>
  <Application>Microsoft Macintosh PowerPoint</Application>
  <PresentationFormat>On-screen Show (16:9)</PresentationFormat>
  <Paragraphs>156</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Montserrat SemiBold</vt:lpstr>
      <vt:lpstr>Montserrat</vt:lpstr>
      <vt:lpstr>Arial</vt:lpstr>
      <vt:lpstr>Nunito</vt:lpstr>
      <vt:lpstr>Montserrat ExtraBold</vt:lpstr>
      <vt:lpstr>Montserrat Medium</vt:lpstr>
      <vt:lpstr>Merriweather</vt:lpstr>
      <vt:lpstr>Courier New</vt:lpstr>
      <vt:lpstr>Simple Light</vt:lpstr>
      <vt:lpstr>Company Name</vt:lpstr>
      <vt:lpstr>PowerPoint Presentation</vt:lpstr>
      <vt:lpstr>About Us</vt:lpstr>
      <vt:lpstr>PowerPoint Presentation</vt:lpstr>
      <vt:lpstr>A Broad Array of Capabilities</vt:lpstr>
      <vt:lpstr>Recent life science engagements</vt:lpstr>
      <vt:lpstr>PowerPoint Presentation</vt:lpstr>
      <vt:lpstr>Media Relations:  How We Achieve Consistent Media Placements</vt:lpstr>
      <vt:lpstr>Deep Media Relationships </vt:lpstr>
      <vt:lpstr>How we work with our clients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Travis Small</dc:creator>
  <cp:lastModifiedBy>Jeff Krasner</cp:lastModifiedBy>
  <cp:revision>29</cp:revision>
  <cp:lastPrinted>2023-06-27T18:10:38Z</cp:lastPrinted>
  <dcterms:modified xsi:type="dcterms:W3CDTF">2024-06-07T20:14:05Z</dcterms:modified>
</cp:coreProperties>
</file>